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5" r:id="rId3"/>
    <p:sldId id="258" r:id="rId5"/>
    <p:sldId id="261" r:id="rId6"/>
    <p:sldId id="266" r:id="rId7"/>
    <p:sldId id="257" r:id="rId8"/>
    <p:sldId id="259" r:id="rId9"/>
    <p:sldId id="260" r:id="rId10"/>
    <p:sldId id="262" r:id="rId11"/>
    <p:sldId id="267" r:id="rId12"/>
    <p:sldId id="268" r:id="rId13"/>
    <p:sldId id="263" r:id="rId14"/>
    <p:sldId id="264" r:id="rId15"/>
    <p:sldId id="279" r:id="rId16"/>
    <p:sldId id="265" r:id="rId17"/>
    <p:sldId id="269" r:id="rId18"/>
    <p:sldId id="270" r:id="rId19"/>
    <p:sldId id="280" r:id="rId20"/>
    <p:sldId id="271" r:id="rId21"/>
    <p:sldId id="272" r:id="rId22"/>
    <p:sldId id="273" r:id="rId23"/>
    <p:sldId id="274" r:id="rId24"/>
    <p:sldId id="281" r:id="rId25"/>
    <p:sldId id="284" r:id="rId26"/>
    <p:sldId id="285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C77D"/>
    <a:srgbClr val="F6D492"/>
    <a:srgbClr val="FEEEB6"/>
    <a:srgbClr val="F288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76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680" y="1224"/>
      </p:cViewPr>
      <p:guideLst>
        <p:guide orient="horz" pos="2195"/>
        <p:guide pos="38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64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677C9-2565-4C2D-B139-095ED89BFA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A19D-0267-4379-9482-DE4BB9044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677C9-2565-4C2D-B139-095ED89BFA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A19D-0267-4379-9482-DE4BB9044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677C9-2565-4C2D-B139-095ED89BFA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A19D-0267-4379-9482-DE4BB9044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6"/>
          <a:stretch>
            <a:fillRect/>
          </a:stretch>
        </p:blipFill>
        <p:spPr>
          <a:xfrm>
            <a:off x="625652" y="515937"/>
            <a:ext cx="10940696" cy="5826125"/>
          </a:xfrm>
          <a:prstGeom prst="rect">
            <a:avLst/>
          </a:prstGeom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677C9-2565-4C2D-B139-095ED89BFA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A19D-0267-4379-9482-DE4BB9044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677C9-2565-4C2D-B139-095ED89BFA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A19D-0267-4379-9482-DE4BB9044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677C9-2565-4C2D-B139-095ED89BFA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A19D-0267-4379-9482-DE4BB9044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677C9-2565-4C2D-B139-095ED89BFA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A19D-0267-4379-9482-DE4BB9044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677C9-2565-4C2D-B139-095ED89BFA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A19D-0267-4379-9482-DE4BB9044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677C9-2565-4C2D-B139-095ED89BFA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A19D-0267-4379-9482-DE4BB9044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677C9-2565-4C2D-B139-095ED89BFA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A19D-0267-4379-9482-DE4BB9044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677C9-2565-4C2D-B139-095ED89BFA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DA19D-0267-4379-9482-DE4BB904487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47.xml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tags" Target="../tags/tag55.xml"/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21.png"/><Relationship Id="rId11" Type="http://schemas.openxmlformats.org/officeDocument/2006/relationships/image" Target="../media/image20.png"/><Relationship Id="rId10" Type="http://schemas.openxmlformats.org/officeDocument/2006/relationships/image" Target="../media/image19.png"/><Relationship Id="rId1" Type="http://schemas.openxmlformats.org/officeDocument/2006/relationships/tags" Target="../tags/tag48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9.png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60.xml"/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61.xml"/><Relationship Id="rId1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1.png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tags" Target="../tags/tag8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0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29" Type="http://schemas.openxmlformats.org/officeDocument/2006/relationships/image" Target="../media/image9.png"/><Relationship Id="rId28" Type="http://schemas.openxmlformats.org/officeDocument/2006/relationships/image" Target="../media/image8.png"/><Relationship Id="rId27" Type="http://schemas.openxmlformats.org/officeDocument/2006/relationships/image" Target="../media/image7.png"/><Relationship Id="rId26" Type="http://schemas.openxmlformats.org/officeDocument/2006/relationships/tags" Target="../tags/tag27.xml"/><Relationship Id="rId25" Type="http://schemas.openxmlformats.org/officeDocument/2006/relationships/tags" Target="../tags/tag26.xml"/><Relationship Id="rId24" Type="http://schemas.openxmlformats.org/officeDocument/2006/relationships/tags" Target="../tags/tag25.xml"/><Relationship Id="rId23" Type="http://schemas.openxmlformats.org/officeDocument/2006/relationships/tags" Target="../tags/tag24.xml"/><Relationship Id="rId22" Type="http://schemas.openxmlformats.org/officeDocument/2006/relationships/tags" Target="../tags/tag23.xml"/><Relationship Id="rId21" Type="http://schemas.openxmlformats.org/officeDocument/2006/relationships/tags" Target="../tags/tag22.xml"/><Relationship Id="rId20" Type="http://schemas.openxmlformats.org/officeDocument/2006/relationships/tags" Target="../tags/tag21.xml"/><Relationship Id="rId2" Type="http://schemas.openxmlformats.org/officeDocument/2006/relationships/tags" Target="../tags/tag3.xml"/><Relationship Id="rId19" Type="http://schemas.openxmlformats.org/officeDocument/2006/relationships/tags" Target="../tags/tag20.xml"/><Relationship Id="rId18" Type="http://schemas.openxmlformats.org/officeDocument/2006/relationships/tags" Target="../tags/tag19.xml"/><Relationship Id="rId17" Type="http://schemas.openxmlformats.org/officeDocument/2006/relationships/tags" Target="../tags/tag18.xml"/><Relationship Id="rId16" Type="http://schemas.openxmlformats.org/officeDocument/2006/relationships/tags" Target="../tags/tag17.xml"/><Relationship Id="rId15" Type="http://schemas.openxmlformats.org/officeDocument/2006/relationships/tags" Target="../tags/tag16.xml"/><Relationship Id="rId14" Type="http://schemas.openxmlformats.org/officeDocument/2006/relationships/tags" Target="../tags/tag15.xml"/><Relationship Id="rId13" Type="http://schemas.openxmlformats.org/officeDocument/2006/relationships/tags" Target="../tags/tag14.xml"/><Relationship Id="rId12" Type="http://schemas.openxmlformats.org/officeDocument/2006/relationships/tags" Target="../tags/tag13.xml"/><Relationship Id="rId11" Type="http://schemas.openxmlformats.org/officeDocument/2006/relationships/tags" Target="../tags/tag12.xml"/><Relationship Id="rId10" Type="http://schemas.openxmlformats.org/officeDocument/2006/relationships/tags" Target="../tags/tag11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33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8.xml"/><Relationship Id="rId8" Type="http://schemas.openxmlformats.org/officeDocument/2006/relationships/tags" Target="../tags/tag37.xml"/><Relationship Id="rId7" Type="http://schemas.openxmlformats.org/officeDocument/2006/relationships/tags" Target="../tags/tag36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39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2" t="5201" r="77570" b="59800"/>
          <a:stretch>
            <a:fillRect/>
          </a:stretch>
        </p:blipFill>
        <p:spPr>
          <a:xfrm>
            <a:off x="388620" y="124460"/>
            <a:ext cx="1344295" cy="146177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-75565" y="1417955"/>
            <a:ext cx="1185164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6000" b="1" spc="600" dirty="0" smtClean="0">
                <a:solidFill>
                  <a:srgbClr val="C00000"/>
                </a:soli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cs typeface="+mn-ea"/>
                <a:sym typeface="+mn-lt"/>
              </a:rPr>
              <a:t>消防知识学习</a:t>
            </a:r>
            <a:endParaRPr lang="zh-CN" altLang="en-US" sz="6000" b="1" spc="600" dirty="0">
              <a:solidFill>
                <a:srgbClr val="C00000"/>
              </a:soli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80945" y="2752675"/>
            <a:ext cx="72237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1600" dirty="0">
                <a:solidFill>
                  <a:srgbClr val="C00000"/>
                </a:solidFill>
                <a:cs typeface="+mn-ea"/>
                <a:sym typeface="+mn-lt"/>
              </a:rPr>
              <a:t>增</a:t>
            </a:r>
            <a:r>
              <a:rPr lang="zh-CN" altLang="en-US" sz="1600" dirty="0" smtClean="0">
                <a:solidFill>
                  <a:srgbClr val="C00000"/>
                </a:solidFill>
                <a:cs typeface="+mn-ea"/>
                <a:sym typeface="+mn-lt"/>
              </a:rPr>
              <a:t>强安全意识 提高逃生能力</a:t>
            </a:r>
            <a:endParaRPr lang="zh-CN" altLang="en-US" sz="1600" dirty="0" smtClean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63215" y="3597275"/>
            <a:ext cx="5372100" cy="469900"/>
          </a:xfrm>
          <a:prstGeom prst="rect">
            <a:avLst/>
          </a:prstGeom>
          <a:gradFill>
            <a:gsLst>
              <a:gs pos="100000">
                <a:srgbClr val="C00000">
                  <a:alpha val="0"/>
                </a:srgbClr>
              </a:gs>
              <a:gs pos="0">
                <a:srgbClr val="C00000">
                  <a:alpha val="0"/>
                </a:srgbClr>
              </a:gs>
              <a:gs pos="50000">
                <a:srgbClr val="C0000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09465" y="3648075"/>
            <a:ext cx="44519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     2022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年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6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月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21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号</a:t>
            </a:r>
            <a:endParaRPr lang="zh-CN" altLang="en-US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663616" y="2093503"/>
            <a:ext cx="10864768" cy="988363"/>
          </a:xfrm>
          <a:prstGeom prst="rect">
            <a:avLst/>
          </a:prstGeom>
          <a:gradFill>
            <a:gsLst>
              <a:gs pos="100000">
                <a:srgbClr val="C00000">
                  <a:alpha val="0"/>
                </a:srgbClr>
              </a:gs>
              <a:gs pos="0">
                <a:srgbClr val="C00000">
                  <a:alpha val="0"/>
                </a:srgbClr>
              </a:gs>
              <a:gs pos="50000">
                <a:srgbClr val="C0000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PA-102216"/>
          <p:cNvSpPr/>
          <p:nvPr>
            <p:custDataLst>
              <p:tags r:id="rId1"/>
            </p:custDataLst>
          </p:nvPr>
        </p:nvSpPr>
        <p:spPr>
          <a:xfrm>
            <a:off x="573700" y="2167286"/>
            <a:ext cx="1104460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5000" b="1" spc="600" dirty="0">
                <a:gradFill>
                  <a:gsLst>
                    <a:gs pos="0">
                      <a:srgbClr val="F9C67B"/>
                    </a:gs>
                    <a:gs pos="100000">
                      <a:srgbClr val="FFF5BF"/>
                    </a:gs>
                  </a:gsLst>
                  <a:lin ang="6000000" scaled="0"/>
                </a:gra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cs typeface="+mn-ea"/>
                <a:sym typeface="+mn-lt"/>
              </a:rPr>
              <a:t>切勿慌张 保持镇静</a:t>
            </a:r>
            <a:endParaRPr lang="zh-CN" altLang="en-US" sz="5000" b="1" spc="600" dirty="0">
              <a:gradFill>
                <a:gsLst>
                  <a:gs pos="0">
                    <a:srgbClr val="F9C67B"/>
                  </a:gs>
                  <a:gs pos="100000">
                    <a:srgbClr val="FFF5BF"/>
                  </a:gs>
                </a:gsLst>
                <a:lin ang="6000000" scaled="0"/>
              </a:gra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PA-102227"/>
          <p:cNvSpPr txBox="1"/>
          <p:nvPr>
            <p:custDataLst>
              <p:tags r:id="rId2"/>
            </p:custDataLst>
          </p:nvPr>
        </p:nvSpPr>
        <p:spPr>
          <a:xfrm>
            <a:off x="3815715" y="475615"/>
            <a:ext cx="515429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 spc="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3400" dirty="0">
                <a:solidFill>
                  <a:schemeClr val="bg1"/>
                </a:soli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发生火灾时怎么办？</a:t>
            </a:r>
            <a:endParaRPr lang="zh-CN" altLang="en-US" sz="3400" dirty="0">
              <a:solidFill>
                <a:schemeClr val="bg1"/>
              </a:soli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5380355" y="1586865"/>
            <a:ext cx="1644015" cy="1016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confont-11253-5321642"/>
          <p:cNvSpPr>
            <a:spLocks noChangeAspect="1"/>
          </p:cNvSpPr>
          <p:nvPr/>
        </p:nvSpPr>
        <p:spPr bwMode="auto">
          <a:xfrm>
            <a:off x="1436872" y="4347934"/>
            <a:ext cx="892208" cy="876901"/>
          </a:xfrm>
          <a:custGeom>
            <a:avLst/>
            <a:gdLst>
              <a:gd name="T0" fmla="*/ 9846 w 10079"/>
              <a:gd name="T1" fmla="*/ 4020 h 9905"/>
              <a:gd name="T2" fmla="*/ 9293 w 10079"/>
              <a:gd name="T3" fmla="*/ 4195 h 9905"/>
              <a:gd name="T4" fmla="*/ 8914 w 10079"/>
              <a:gd name="T5" fmla="*/ 4020 h 9905"/>
              <a:gd name="T6" fmla="*/ 9089 w 10079"/>
              <a:gd name="T7" fmla="*/ 3642 h 9905"/>
              <a:gd name="T8" fmla="*/ 9643 w 10079"/>
              <a:gd name="T9" fmla="*/ 3467 h 9905"/>
              <a:gd name="T10" fmla="*/ 10021 w 10079"/>
              <a:gd name="T11" fmla="*/ 3642 h 9905"/>
              <a:gd name="T12" fmla="*/ 9846 w 10079"/>
              <a:gd name="T13" fmla="*/ 4020 h 9905"/>
              <a:gd name="T14" fmla="*/ 990 w 10079"/>
              <a:gd name="T15" fmla="*/ 3583 h 9905"/>
              <a:gd name="T16" fmla="*/ 1165 w 10079"/>
              <a:gd name="T17" fmla="*/ 3962 h 9905"/>
              <a:gd name="T18" fmla="*/ 786 w 10079"/>
              <a:gd name="T19" fmla="*/ 4137 h 9905"/>
              <a:gd name="T20" fmla="*/ 233 w 10079"/>
              <a:gd name="T21" fmla="*/ 3962 h 9905"/>
              <a:gd name="T22" fmla="*/ 58 w 10079"/>
              <a:gd name="T23" fmla="*/ 3583 h 9905"/>
              <a:gd name="T24" fmla="*/ 436 w 10079"/>
              <a:gd name="T25" fmla="*/ 3408 h 9905"/>
              <a:gd name="T26" fmla="*/ 990 w 10079"/>
              <a:gd name="T27" fmla="*/ 3583 h 9905"/>
              <a:gd name="T28" fmla="*/ 7719 w 10079"/>
              <a:gd name="T29" fmla="*/ 1078 h 9905"/>
              <a:gd name="T30" fmla="*/ 8126 w 10079"/>
              <a:gd name="T31" fmla="*/ 1019 h 9905"/>
              <a:gd name="T32" fmla="*/ 8185 w 10079"/>
              <a:gd name="T33" fmla="*/ 1427 h 9905"/>
              <a:gd name="T34" fmla="*/ 7835 w 10079"/>
              <a:gd name="T35" fmla="*/ 1893 h 9905"/>
              <a:gd name="T36" fmla="*/ 7428 w 10079"/>
              <a:gd name="T37" fmla="*/ 1952 h 9905"/>
              <a:gd name="T38" fmla="*/ 7369 w 10079"/>
              <a:gd name="T39" fmla="*/ 1544 h 9905"/>
              <a:gd name="T40" fmla="*/ 7719 w 10079"/>
              <a:gd name="T41" fmla="*/ 1078 h 9905"/>
              <a:gd name="T42" fmla="*/ 2271 w 10079"/>
              <a:gd name="T43" fmla="*/ 1864 h 9905"/>
              <a:gd name="T44" fmla="*/ 1921 w 10079"/>
              <a:gd name="T45" fmla="*/ 1369 h 9905"/>
              <a:gd name="T46" fmla="*/ 1980 w 10079"/>
              <a:gd name="T47" fmla="*/ 962 h 9905"/>
              <a:gd name="T48" fmla="*/ 2387 w 10079"/>
              <a:gd name="T49" fmla="*/ 1049 h 9905"/>
              <a:gd name="T50" fmla="*/ 2737 w 10079"/>
              <a:gd name="T51" fmla="*/ 1515 h 9905"/>
              <a:gd name="T52" fmla="*/ 2679 w 10079"/>
              <a:gd name="T53" fmla="*/ 1923 h 9905"/>
              <a:gd name="T54" fmla="*/ 2271 w 10079"/>
              <a:gd name="T55" fmla="*/ 1864 h 9905"/>
              <a:gd name="T56" fmla="*/ 4776 w 10079"/>
              <a:gd name="T57" fmla="*/ 874 h 9905"/>
              <a:gd name="T58" fmla="*/ 4776 w 10079"/>
              <a:gd name="T59" fmla="*/ 292 h 9905"/>
              <a:gd name="T60" fmla="*/ 5067 w 10079"/>
              <a:gd name="T61" fmla="*/ 0 h 9905"/>
              <a:gd name="T62" fmla="*/ 5359 w 10079"/>
              <a:gd name="T63" fmla="*/ 292 h 9905"/>
              <a:gd name="T64" fmla="*/ 5359 w 10079"/>
              <a:gd name="T65" fmla="*/ 874 h 9905"/>
              <a:gd name="T66" fmla="*/ 5067 w 10079"/>
              <a:gd name="T67" fmla="*/ 1165 h 9905"/>
              <a:gd name="T68" fmla="*/ 4776 w 10079"/>
              <a:gd name="T69" fmla="*/ 874 h 9905"/>
              <a:gd name="T70" fmla="*/ 7981 w 10079"/>
              <a:gd name="T71" fmla="*/ 5244 h 9905"/>
              <a:gd name="T72" fmla="*/ 7981 w 10079"/>
              <a:gd name="T73" fmla="*/ 8158 h 9905"/>
              <a:gd name="T74" fmla="*/ 2155 w 10079"/>
              <a:gd name="T75" fmla="*/ 8158 h 9905"/>
              <a:gd name="T76" fmla="*/ 2155 w 10079"/>
              <a:gd name="T77" fmla="*/ 5244 h 9905"/>
              <a:gd name="T78" fmla="*/ 5069 w 10079"/>
              <a:gd name="T79" fmla="*/ 2330 h 9905"/>
              <a:gd name="T80" fmla="*/ 7981 w 10079"/>
              <a:gd name="T81" fmla="*/ 5244 h 9905"/>
              <a:gd name="T82" fmla="*/ 1573 w 10079"/>
              <a:gd name="T83" fmla="*/ 9323 h 9905"/>
              <a:gd name="T84" fmla="*/ 1573 w 10079"/>
              <a:gd name="T85" fmla="*/ 8740 h 9905"/>
              <a:gd name="T86" fmla="*/ 8564 w 10079"/>
              <a:gd name="T87" fmla="*/ 8740 h 9905"/>
              <a:gd name="T88" fmla="*/ 8564 w 10079"/>
              <a:gd name="T89" fmla="*/ 9323 h 9905"/>
              <a:gd name="T90" fmla="*/ 7981 w 10079"/>
              <a:gd name="T91" fmla="*/ 9905 h 9905"/>
              <a:gd name="T92" fmla="*/ 2155 w 10079"/>
              <a:gd name="T93" fmla="*/ 9905 h 9905"/>
              <a:gd name="T94" fmla="*/ 1573 w 10079"/>
              <a:gd name="T95" fmla="*/ 9323 h 9905"/>
              <a:gd name="T96" fmla="*/ 1573 w 10079"/>
              <a:gd name="T97" fmla="*/ 9323 h 9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079" h="9905">
                <a:moveTo>
                  <a:pt x="9846" y="4020"/>
                </a:moveTo>
                <a:lnTo>
                  <a:pt x="9293" y="4195"/>
                </a:lnTo>
                <a:cubicBezTo>
                  <a:pt x="9146" y="4254"/>
                  <a:pt x="8973" y="4167"/>
                  <a:pt x="8914" y="4020"/>
                </a:cubicBezTo>
                <a:cubicBezTo>
                  <a:pt x="8855" y="3874"/>
                  <a:pt x="8943" y="3700"/>
                  <a:pt x="9089" y="3642"/>
                </a:cubicBezTo>
                <a:lnTo>
                  <a:pt x="9643" y="3467"/>
                </a:lnTo>
                <a:cubicBezTo>
                  <a:pt x="9789" y="3408"/>
                  <a:pt x="9963" y="3495"/>
                  <a:pt x="10021" y="3642"/>
                </a:cubicBezTo>
                <a:cubicBezTo>
                  <a:pt x="10079" y="3817"/>
                  <a:pt x="9991" y="3992"/>
                  <a:pt x="9846" y="4020"/>
                </a:cubicBezTo>
                <a:close/>
                <a:moveTo>
                  <a:pt x="990" y="3583"/>
                </a:moveTo>
                <a:cubicBezTo>
                  <a:pt x="1136" y="3642"/>
                  <a:pt x="1223" y="3787"/>
                  <a:pt x="1165" y="3962"/>
                </a:cubicBezTo>
                <a:cubicBezTo>
                  <a:pt x="1106" y="4078"/>
                  <a:pt x="961" y="4165"/>
                  <a:pt x="786" y="4137"/>
                </a:cubicBezTo>
                <a:lnTo>
                  <a:pt x="233" y="3962"/>
                </a:lnTo>
                <a:cubicBezTo>
                  <a:pt x="86" y="3903"/>
                  <a:pt x="0" y="3758"/>
                  <a:pt x="58" y="3583"/>
                </a:cubicBezTo>
                <a:cubicBezTo>
                  <a:pt x="116" y="3437"/>
                  <a:pt x="261" y="3350"/>
                  <a:pt x="436" y="3408"/>
                </a:cubicBezTo>
                <a:lnTo>
                  <a:pt x="990" y="3583"/>
                </a:lnTo>
                <a:close/>
                <a:moveTo>
                  <a:pt x="7719" y="1078"/>
                </a:moveTo>
                <a:cubicBezTo>
                  <a:pt x="7806" y="962"/>
                  <a:pt x="7981" y="932"/>
                  <a:pt x="8126" y="1019"/>
                </a:cubicBezTo>
                <a:cubicBezTo>
                  <a:pt x="8243" y="1107"/>
                  <a:pt x="8271" y="1282"/>
                  <a:pt x="8185" y="1427"/>
                </a:cubicBezTo>
                <a:lnTo>
                  <a:pt x="7835" y="1893"/>
                </a:lnTo>
                <a:cubicBezTo>
                  <a:pt x="7748" y="2009"/>
                  <a:pt x="7573" y="2039"/>
                  <a:pt x="7428" y="1952"/>
                </a:cubicBezTo>
                <a:cubicBezTo>
                  <a:pt x="7311" y="1864"/>
                  <a:pt x="7283" y="1660"/>
                  <a:pt x="7369" y="1544"/>
                </a:cubicBezTo>
                <a:lnTo>
                  <a:pt x="7719" y="1078"/>
                </a:lnTo>
                <a:close/>
                <a:moveTo>
                  <a:pt x="2271" y="1864"/>
                </a:moveTo>
                <a:lnTo>
                  <a:pt x="1921" y="1369"/>
                </a:lnTo>
                <a:cubicBezTo>
                  <a:pt x="1834" y="1253"/>
                  <a:pt x="1862" y="1078"/>
                  <a:pt x="1980" y="962"/>
                </a:cubicBezTo>
                <a:cubicBezTo>
                  <a:pt x="2126" y="874"/>
                  <a:pt x="2300" y="903"/>
                  <a:pt x="2387" y="1049"/>
                </a:cubicBezTo>
                <a:lnTo>
                  <a:pt x="2737" y="1515"/>
                </a:lnTo>
                <a:cubicBezTo>
                  <a:pt x="2825" y="1632"/>
                  <a:pt x="2796" y="1835"/>
                  <a:pt x="2679" y="1923"/>
                </a:cubicBezTo>
                <a:cubicBezTo>
                  <a:pt x="2534" y="2010"/>
                  <a:pt x="2359" y="1982"/>
                  <a:pt x="2271" y="1864"/>
                </a:cubicBezTo>
                <a:close/>
                <a:moveTo>
                  <a:pt x="4776" y="874"/>
                </a:moveTo>
                <a:lnTo>
                  <a:pt x="4776" y="292"/>
                </a:lnTo>
                <a:cubicBezTo>
                  <a:pt x="4776" y="117"/>
                  <a:pt x="4893" y="0"/>
                  <a:pt x="5067" y="0"/>
                </a:cubicBezTo>
                <a:cubicBezTo>
                  <a:pt x="5242" y="0"/>
                  <a:pt x="5359" y="117"/>
                  <a:pt x="5359" y="292"/>
                </a:cubicBezTo>
                <a:lnTo>
                  <a:pt x="5359" y="874"/>
                </a:lnTo>
                <a:cubicBezTo>
                  <a:pt x="5359" y="1049"/>
                  <a:pt x="5242" y="1165"/>
                  <a:pt x="5067" y="1165"/>
                </a:cubicBezTo>
                <a:cubicBezTo>
                  <a:pt x="4894" y="1165"/>
                  <a:pt x="4776" y="1049"/>
                  <a:pt x="4776" y="874"/>
                </a:cubicBezTo>
                <a:close/>
                <a:moveTo>
                  <a:pt x="7981" y="5244"/>
                </a:moveTo>
                <a:lnTo>
                  <a:pt x="7981" y="8158"/>
                </a:lnTo>
                <a:lnTo>
                  <a:pt x="2155" y="8158"/>
                </a:lnTo>
                <a:lnTo>
                  <a:pt x="2155" y="5244"/>
                </a:lnTo>
                <a:cubicBezTo>
                  <a:pt x="2155" y="3642"/>
                  <a:pt x="3466" y="2330"/>
                  <a:pt x="5069" y="2330"/>
                </a:cubicBezTo>
                <a:cubicBezTo>
                  <a:pt x="6670" y="2330"/>
                  <a:pt x="7981" y="3642"/>
                  <a:pt x="7981" y="5244"/>
                </a:cubicBezTo>
                <a:close/>
                <a:moveTo>
                  <a:pt x="1573" y="9323"/>
                </a:moveTo>
                <a:lnTo>
                  <a:pt x="1573" y="8740"/>
                </a:lnTo>
                <a:lnTo>
                  <a:pt x="8564" y="8740"/>
                </a:lnTo>
                <a:lnTo>
                  <a:pt x="8564" y="9323"/>
                </a:lnTo>
                <a:cubicBezTo>
                  <a:pt x="8564" y="9643"/>
                  <a:pt x="8301" y="9905"/>
                  <a:pt x="7981" y="9905"/>
                </a:cubicBezTo>
                <a:lnTo>
                  <a:pt x="2155" y="9905"/>
                </a:lnTo>
                <a:cubicBezTo>
                  <a:pt x="1835" y="9905"/>
                  <a:pt x="1573" y="9643"/>
                  <a:pt x="1573" y="9323"/>
                </a:cubicBezTo>
                <a:close/>
                <a:moveTo>
                  <a:pt x="1573" y="9323"/>
                </a:moveTo>
                <a:close/>
              </a:path>
            </a:pathLst>
          </a:custGeom>
          <a:gradFill>
            <a:gsLst>
              <a:gs pos="100000">
                <a:srgbClr val="F6D492"/>
              </a:gs>
              <a:gs pos="0">
                <a:srgbClr val="F9C77D"/>
              </a:gs>
            </a:gsLst>
            <a:lin ang="13500000" scaled="1"/>
          </a:gra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extinguisher_330910"/>
          <p:cNvSpPr>
            <a:spLocks noChangeAspect="1"/>
          </p:cNvSpPr>
          <p:nvPr/>
        </p:nvSpPr>
        <p:spPr bwMode="auto">
          <a:xfrm>
            <a:off x="5093929" y="4342625"/>
            <a:ext cx="580896" cy="918286"/>
          </a:xfrm>
          <a:custGeom>
            <a:avLst/>
            <a:gdLst>
              <a:gd name="connsiteX0" fmla="*/ 244441 w 383805"/>
              <a:gd name="connsiteY0" fmla="*/ 373648 h 606722"/>
              <a:gd name="connsiteX1" fmla="*/ 244441 w 383805"/>
              <a:gd name="connsiteY1" fmla="*/ 409734 h 606722"/>
              <a:gd name="connsiteX2" fmla="*/ 341622 w 383805"/>
              <a:gd name="connsiteY2" fmla="*/ 409734 h 606722"/>
              <a:gd name="connsiteX3" fmla="*/ 341622 w 383805"/>
              <a:gd name="connsiteY3" fmla="*/ 373648 h 606722"/>
              <a:gd name="connsiteX4" fmla="*/ 244441 w 383805"/>
              <a:gd name="connsiteY4" fmla="*/ 313563 h 606722"/>
              <a:gd name="connsiteX5" fmla="*/ 244441 w 383805"/>
              <a:gd name="connsiteY5" fmla="*/ 349649 h 606722"/>
              <a:gd name="connsiteX6" fmla="*/ 341622 w 383805"/>
              <a:gd name="connsiteY6" fmla="*/ 349649 h 606722"/>
              <a:gd name="connsiteX7" fmla="*/ 341622 w 383805"/>
              <a:gd name="connsiteY7" fmla="*/ 313563 h 606722"/>
              <a:gd name="connsiteX8" fmla="*/ 220234 w 383805"/>
              <a:gd name="connsiteY8" fmla="*/ 278099 h 606722"/>
              <a:gd name="connsiteX9" fmla="*/ 365740 w 383805"/>
              <a:gd name="connsiteY9" fmla="*/ 278099 h 606722"/>
              <a:gd name="connsiteX10" fmla="*/ 365740 w 383805"/>
              <a:gd name="connsiteY10" fmla="*/ 445198 h 606722"/>
              <a:gd name="connsiteX11" fmla="*/ 220234 w 383805"/>
              <a:gd name="connsiteY11" fmla="*/ 445198 h 606722"/>
              <a:gd name="connsiteX12" fmla="*/ 239077 w 383805"/>
              <a:gd name="connsiteY12" fmla="*/ 0 h 606722"/>
              <a:gd name="connsiteX13" fmla="*/ 290969 w 383805"/>
              <a:gd name="connsiteY13" fmla="*/ 36882 h 606722"/>
              <a:gd name="connsiteX14" fmla="*/ 383805 w 383805"/>
              <a:gd name="connsiteY14" fmla="*/ 36882 h 606722"/>
              <a:gd name="connsiteX15" fmla="*/ 383805 w 383805"/>
              <a:gd name="connsiteY15" fmla="*/ 72874 h 606722"/>
              <a:gd name="connsiteX16" fmla="*/ 290969 w 383805"/>
              <a:gd name="connsiteY16" fmla="*/ 72874 h 606722"/>
              <a:gd name="connsiteX17" fmla="*/ 286341 w 383805"/>
              <a:gd name="connsiteY17" fmla="*/ 82828 h 606722"/>
              <a:gd name="connsiteX18" fmla="*/ 365736 w 383805"/>
              <a:gd name="connsiteY18" fmla="*/ 200226 h 606722"/>
              <a:gd name="connsiteX19" fmla="*/ 365736 w 383805"/>
              <a:gd name="connsiteY19" fmla="*/ 242085 h 606722"/>
              <a:gd name="connsiteX20" fmla="*/ 184070 w 383805"/>
              <a:gd name="connsiteY20" fmla="*/ 242085 h 606722"/>
              <a:gd name="connsiteX21" fmla="*/ 184070 w 383805"/>
              <a:gd name="connsiteY21" fmla="*/ 481147 h 606722"/>
              <a:gd name="connsiteX22" fmla="*/ 365736 w 383805"/>
              <a:gd name="connsiteY22" fmla="*/ 481147 h 606722"/>
              <a:gd name="connsiteX23" fmla="*/ 365736 w 383805"/>
              <a:gd name="connsiteY23" fmla="*/ 606722 h 606722"/>
              <a:gd name="connsiteX24" fmla="*/ 112329 w 383805"/>
              <a:gd name="connsiteY24" fmla="*/ 606722 h 606722"/>
              <a:gd name="connsiteX25" fmla="*/ 112329 w 383805"/>
              <a:gd name="connsiteY25" fmla="*/ 200226 h 606722"/>
              <a:gd name="connsiteX26" fmla="*/ 191813 w 383805"/>
              <a:gd name="connsiteY26" fmla="*/ 82828 h 606722"/>
              <a:gd name="connsiteX27" fmla="*/ 187185 w 383805"/>
              <a:gd name="connsiteY27" fmla="*/ 72874 h 606722"/>
              <a:gd name="connsiteX28" fmla="*/ 179530 w 383805"/>
              <a:gd name="connsiteY28" fmla="*/ 72874 h 606722"/>
              <a:gd name="connsiteX29" fmla="*/ 63997 w 383805"/>
              <a:gd name="connsiteY29" fmla="*/ 188229 h 606722"/>
              <a:gd name="connsiteX30" fmla="*/ 63997 w 383805"/>
              <a:gd name="connsiteY30" fmla="*/ 236841 h 606722"/>
              <a:gd name="connsiteX31" fmla="*/ 91857 w 383805"/>
              <a:gd name="connsiteY31" fmla="*/ 236841 h 606722"/>
              <a:gd name="connsiteX32" fmla="*/ 91857 w 383805"/>
              <a:gd name="connsiteY32" fmla="*/ 412539 h 606722"/>
              <a:gd name="connsiteX33" fmla="*/ 0 w 383805"/>
              <a:gd name="connsiteY33" fmla="*/ 412539 h 606722"/>
              <a:gd name="connsiteX34" fmla="*/ 0 w 383805"/>
              <a:gd name="connsiteY34" fmla="*/ 236841 h 606722"/>
              <a:gd name="connsiteX35" fmla="*/ 27860 w 383805"/>
              <a:gd name="connsiteY35" fmla="*/ 236841 h 606722"/>
              <a:gd name="connsiteX36" fmla="*/ 27860 w 383805"/>
              <a:gd name="connsiteY36" fmla="*/ 188229 h 606722"/>
              <a:gd name="connsiteX37" fmla="*/ 179530 w 383805"/>
              <a:gd name="connsiteY37" fmla="*/ 36882 h 606722"/>
              <a:gd name="connsiteX38" fmla="*/ 187185 w 383805"/>
              <a:gd name="connsiteY38" fmla="*/ 36882 h 606722"/>
              <a:gd name="connsiteX39" fmla="*/ 239077 w 383805"/>
              <a:gd name="connsiteY39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83805" h="606722">
                <a:moveTo>
                  <a:pt x="244441" y="373648"/>
                </a:moveTo>
                <a:lnTo>
                  <a:pt x="244441" y="409734"/>
                </a:lnTo>
                <a:lnTo>
                  <a:pt x="341622" y="409734"/>
                </a:lnTo>
                <a:lnTo>
                  <a:pt x="341622" y="373648"/>
                </a:lnTo>
                <a:close/>
                <a:moveTo>
                  <a:pt x="244441" y="313563"/>
                </a:moveTo>
                <a:lnTo>
                  <a:pt x="244441" y="349649"/>
                </a:lnTo>
                <a:lnTo>
                  <a:pt x="341622" y="349649"/>
                </a:lnTo>
                <a:lnTo>
                  <a:pt x="341622" y="313563"/>
                </a:lnTo>
                <a:close/>
                <a:moveTo>
                  <a:pt x="220234" y="278099"/>
                </a:moveTo>
                <a:lnTo>
                  <a:pt x="365740" y="278099"/>
                </a:lnTo>
                <a:lnTo>
                  <a:pt x="365740" y="445198"/>
                </a:lnTo>
                <a:lnTo>
                  <a:pt x="220234" y="445198"/>
                </a:lnTo>
                <a:close/>
                <a:moveTo>
                  <a:pt x="239077" y="0"/>
                </a:moveTo>
                <a:cubicBezTo>
                  <a:pt x="263020" y="0"/>
                  <a:pt x="283492" y="15464"/>
                  <a:pt x="290969" y="36882"/>
                </a:cubicBezTo>
                <a:lnTo>
                  <a:pt x="383805" y="36882"/>
                </a:lnTo>
                <a:lnTo>
                  <a:pt x="383805" y="72874"/>
                </a:lnTo>
                <a:lnTo>
                  <a:pt x="290969" y="72874"/>
                </a:lnTo>
                <a:cubicBezTo>
                  <a:pt x="289723" y="76340"/>
                  <a:pt x="288210" y="79717"/>
                  <a:pt x="286341" y="82828"/>
                </a:cubicBezTo>
                <a:cubicBezTo>
                  <a:pt x="332892" y="101580"/>
                  <a:pt x="365736" y="147170"/>
                  <a:pt x="365736" y="200226"/>
                </a:cubicBezTo>
                <a:lnTo>
                  <a:pt x="365736" y="242085"/>
                </a:lnTo>
                <a:lnTo>
                  <a:pt x="184070" y="242085"/>
                </a:lnTo>
                <a:lnTo>
                  <a:pt x="184070" y="481147"/>
                </a:lnTo>
                <a:lnTo>
                  <a:pt x="365736" y="481147"/>
                </a:lnTo>
                <a:lnTo>
                  <a:pt x="365736" y="606722"/>
                </a:lnTo>
                <a:lnTo>
                  <a:pt x="112329" y="606722"/>
                </a:lnTo>
                <a:lnTo>
                  <a:pt x="112329" y="200226"/>
                </a:lnTo>
                <a:cubicBezTo>
                  <a:pt x="112329" y="147170"/>
                  <a:pt x="145262" y="101580"/>
                  <a:pt x="191813" y="82828"/>
                </a:cubicBezTo>
                <a:cubicBezTo>
                  <a:pt x="189944" y="79717"/>
                  <a:pt x="188342" y="76340"/>
                  <a:pt x="187185" y="72874"/>
                </a:cubicBezTo>
                <a:lnTo>
                  <a:pt x="179530" y="72874"/>
                </a:lnTo>
                <a:cubicBezTo>
                  <a:pt x="115800" y="72874"/>
                  <a:pt x="63997" y="124686"/>
                  <a:pt x="63997" y="188229"/>
                </a:cubicBezTo>
                <a:lnTo>
                  <a:pt x="63997" y="236841"/>
                </a:lnTo>
                <a:lnTo>
                  <a:pt x="91857" y="236841"/>
                </a:lnTo>
                <a:lnTo>
                  <a:pt x="91857" y="412539"/>
                </a:lnTo>
                <a:lnTo>
                  <a:pt x="0" y="412539"/>
                </a:lnTo>
                <a:lnTo>
                  <a:pt x="0" y="236841"/>
                </a:lnTo>
                <a:lnTo>
                  <a:pt x="27860" y="236841"/>
                </a:lnTo>
                <a:lnTo>
                  <a:pt x="27860" y="188229"/>
                </a:lnTo>
                <a:cubicBezTo>
                  <a:pt x="27860" y="104779"/>
                  <a:pt x="95951" y="36882"/>
                  <a:pt x="179530" y="36882"/>
                </a:cubicBezTo>
                <a:lnTo>
                  <a:pt x="187185" y="36882"/>
                </a:lnTo>
                <a:cubicBezTo>
                  <a:pt x="194662" y="15464"/>
                  <a:pt x="215045" y="0"/>
                  <a:pt x="239077" y="0"/>
                </a:cubicBezTo>
                <a:close/>
              </a:path>
            </a:pathLst>
          </a:custGeom>
          <a:gradFill>
            <a:gsLst>
              <a:gs pos="100000">
                <a:srgbClr val="F6D492"/>
              </a:gs>
              <a:gs pos="0">
                <a:srgbClr val="F9C77D"/>
              </a:gs>
            </a:gsLst>
            <a:lin ang="13500000" scaled="1"/>
          </a:gra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man-silhouette-running-escaping_48067"/>
          <p:cNvSpPr>
            <a:spLocks noChangeAspect="1"/>
          </p:cNvSpPr>
          <p:nvPr/>
        </p:nvSpPr>
        <p:spPr bwMode="auto">
          <a:xfrm flipH="1">
            <a:off x="8573537" y="4346019"/>
            <a:ext cx="633318" cy="919936"/>
          </a:xfrm>
          <a:custGeom>
            <a:avLst/>
            <a:gdLst>
              <a:gd name="connsiteX0" fmla="*/ 258584 w 415185"/>
              <a:gd name="connsiteY0" fmla="*/ 366248 h 603083"/>
              <a:gd name="connsiteX1" fmla="*/ 227028 w 415185"/>
              <a:gd name="connsiteY1" fmla="*/ 456971 h 603083"/>
              <a:gd name="connsiteX2" fmla="*/ 252368 w 415185"/>
              <a:gd name="connsiteY2" fmla="*/ 460791 h 603083"/>
              <a:gd name="connsiteX3" fmla="*/ 252846 w 415185"/>
              <a:gd name="connsiteY3" fmla="*/ 455061 h 603083"/>
              <a:gd name="connsiteX4" fmla="*/ 258584 w 415185"/>
              <a:gd name="connsiteY4" fmla="*/ 366248 h 603083"/>
              <a:gd name="connsiteX5" fmla="*/ 30521 w 415185"/>
              <a:gd name="connsiteY5" fmla="*/ 114373 h 603083"/>
              <a:gd name="connsiteX6" fmla="*/ 46299 w 415185"/>
              <a:gd name="connsiteY6" fmla="*/ 125594 h 603083"/>
              <a:gd name="connsiteX7" fmla="*/ 111801 w 415185"/>
              <a:gd name="connsiteY7" fmla="*/ 167613 h 603083"/>
              <a:gd name="connsiteX8" fmla="*/ 141445 w 415185"/>
              <a:gd name="connsiteY8" fmla="*/ 155198 h 603083"/>
              <a:gd name="connsiteX9" fmla="*/ 174435 w 415185"/>
              <a:gd name="connsiteY9" fmla="*/ 126071 h 603083"/>
              <a:gd name="connsiteX10" fmla="*/ 220812 w 415185"/>
              <a:gd name="connsiteY10" fmla="*/ 120819 h 603083"/>
              <a:gd name="connsiteX11" fmla="*/ 407278 w 415185"/>
              <a:gd name="connsiteY11" fmla="*/ 201514 h 603083"/>
              <a:gd name="connsiteX12" fmla="*/ 408713 w 415185"/>
              <a:gd name="connsiteY12" fmla="*/ 236849 h 603083"/>
              <a:gd name="connsiteX13" fmla="*/ 390066 w 415185"/>
              <a:gd name="connsiteY13" fmla="*/ 244488 h 603083"/>
              <a:gd name="connsiteX14" fmla="*/ 373332 w 415185"/>
              <a:gd name="connsiteY14" fmla="*/ 237804 h 603083"/>
              <a:gd name="connsiteX15" fmla="*/ 272927 w 415185"/>
              <a:gd name="connsiteY15" fmla="*/ 183370 h 603083"/>
              <a:gd name="connsiteX16" fmla="*/ 315958 w 415185"/>
              <a:gd name="connsiteY16" fmla="*/ 282688 h 603083"/>
              <a:gd name="connsiteX17" fmla="*/ 321695 w 415185"/>
              <a:gd name="connsiteY17" fmla="*/ 305607 h 603083"/>
              <a:gd name="connsiteX18" fmla="*/ 312133 w 415185"/>
              <a:gd name="connsiteY18" fmla="*/ 453151 h 603083"/>
              <a:gd name="connsiteX19" fmla="*/ 316436 w 415185"/>
              <a:gd name="connsiteY19" fmla="*/ 465089 h 603083"/>
              <a:gd name="connsiteX20" fmla="*/ 347992 w 415185"/>
              <a:gd name="connsiteY20" fmla="*/ 466044 h 603083"/>
              <a:gd name="connsiteX21" fmla="*/ 377635 w 415185"/>
              <a:gd name="connsiteY21" fmla="*/ 495648 h 603083"/>
              <a:gd name="connsiteX22" fmla="*/ 347992 w 415185"/>
              <a:gd name="connsiteY22" fmla="*/ 524775 h 603083"/>
              <a:gd name="connsiteX23" fmla="*/ 347514 w 415185"/>
              <a:gd name="connsiteY23" fmla="*/ 524775 h 603083"/>
              <a:gd name="connsiteX24" fmla="*/ 336517 w 415185"/>
              <a:gd name="connsiteY24" fmla="*/ 524775 h 603083"/>
              <a:gd name="connsiteX25" fmla="*/ 349904 w 415185"/>
              <a:gd name="connsiteY25" fmla="*/ 563929 h 603083"/>
              <a:gd name="connsiteX26" fmla="*/ 331736 w 415185"/>
              <a:gd name="connsiteY26" fmla="*/ 601173 h 603083"/>
              <a:gd name="connsiteX27" fmla="*/ 322173 w 415185"/>
              <a:gd name="connsiteY27" fmla="*/ 603083 h 603083"/>
              <a:gd name="connsiteX28" fmla="*/ 293964 w 415185"/>
              <a:gd name="connsiteY28" fmla="*/ 583028 h 603083"/>
              <a:gd name="connsiteX29" fmla="*/ 273405 w 415185"/>
              <a:gd name="connsiteY29" fmla="*/ 521910 h 603083"/>
              <a:gd name="connsiteX30" fmla="*/ 174435 w 415185"/>
              <a:gd name="connsiteY30" fmla="*/ 496125 h 603083"/>
              <a:gd name="connsiteX31" fmla="*/ 164394 w 415185"/>
              <a:gd name="connsiteY31" fmla="*/ 470818 h 603083"/>
              <a:gd name="connsiteX32" fmla="*/ 201210 w 415185"/>
              <a:gd name="connsiteY32" fmla="*/ 345716 h 603083"/>
              <a:gd name="connsiteX33" fmla="*/ 194994 w 415185"/>
              <a:gd name="connsiteY33" fmla="*/ 334734 h 603083"/>
              <a:gd name="connsiteX34" fmla="*/ 141923 w 415185"/>
              <a:gd name="connsiteY34" fmla="*/ 213452 h 603083"/>
              <a:gd name="connsiteX35" fmla="*/ 113236 w 415185"/>
              <a:gd name="connsiteY35" fmla="*/ 217749 h 603083"/>
              <a:gd name="connsiteX36" fmla="*/ 110367 w 415185"/>
              <a:gd name="connsiteY36" fmla="*/ 217749 h 603083"/>
              <a:gd name="connsiteX37" fmla="*/ 3747 w 415185"/>
              <a:gd name="connsiteY37" fmla="*/ 151856 h 603083"/>
              <a:gd name="connsiteX38" fmla="*/ 11875 w 415185"/>
              <a:gd name="connsiteY38" fmla="*/ 117476 h 603083"/>
              <a:gd name="connsiteX39" fmla="*/ 30521 w 415185"/>
              <a:gd name="connsiteY39" fmla="*/ 114373 h 603083"/>
              <a:gd name="connsiteX40" fmla="*/ 248065 w 415185"/>
              <a:gd name="connsiteY40" fmla="*/ 108395 h 603083"/>
              <a:gd name="connsiteX41" fmla="*/ 322222 w 415185"/>
              <a:gd name="connsiteY41" fmla="*/ 108395 h 603083"/>
              <a:gd name="connsiteX42" fmla="*/ 322222 w 415185"/>
              <a:gd name="connsiteY42" fmla="*/ 114613 h 603083"/>
              <a:gd name="connsiteX43" fmla="*/ 248065 w 415185"/>
              <a:gd name="connsiteY43" fmla="*/ 114613 h 603083"/>
              <a:gd name="connsiteX44" fmla="*/ 276315 w 415185"/>
              <a:gd name="connsiteY44" fmla="*/ 83523 h 603083"/>
              <a:gd name="connsiteX45" fmla="*/ 350395 w 415185"/>
              <a:gd name="connsiteY45" fmla="*/ 83523 h 603083"/>
              <a:gd name="connsiteX46" fmla="*/ 350395 w 415185"/>
              <a:gd name="connsiteY46" fmla="*/ 89741 h 603083"/>
              <a:gd name="connsiteX47" fmla="*/ 276315 w 415185"/>
              <a:gd name="connsiteY47" fmla="*/ 89741 h 603083"/>
              <a:gd name="connsiteX48" fmla="*/ 237547 w 415185"/>
              <a:gd name="connsiteY48" fmla="*/ 57806 h 603083"/>
              <a:gd name="connsiteX49" fmla="*/ 350932 w 415185"/>
              <a:gd name="connsiteY49" fmla="*/ 57806 h 603083"/>
              <a:gd name="connsiteX50" fmla="*/ 350932 w 415185"/>
              <a:gd name="connsiteY50" fmla="*/ 63947 h 603083"/>
              <a:gd name="connsiteX51" fmla="*/ 237547 w 415185"/>
              <a:gd name="connsiteY51" fmla="*/ 63947 h 603083"/>
              <a:gd name="connsiteX52" fmla="*/ 149611 w 415185"/>
              <a:gd name="connsiteY52" fmla="*/ 0 h 603083"/>
              <a:gd name="connsiteX53" fmla="*/ 214134 w 415185"/>
              <a:gd name="connsiteY53" fmla="*/ 64446 h 603083"/>
              <a:gd name="connsiteX54" fmla="*/ 149611 w 415185"/>
              <a:gd name="connsiteY54" fmla="*/ 128892 h 603083"/>
              <a:gd name="connsiteX55" fmla="*/ 85088 w 415185"/>
              <a:gd name="connsiteY55" fmla="*/ 64446 h 603083"/>
              <a:gd name="connsiteX56" fmla="*/ 149611 w 415185"/>
              <a:gd name="connsiteY56" fmla="*/ 0 h 603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5185" h="603083">
                <a:moveTo>
                  <a:pt x="258584" y="366248"/>
                </a:moveTo>
                <a:cubicBezTo>
                  <a:pt x="246153" y="399673"/>
                  <a:pt x="232765" y="435484"/>
                  <a:pt x="227028" y="456971"/>
                </a:cubicBezTo>
                <a:cubicBezTo>
                  <a:pt x="233722" y="457926"/>
                  <a:pt x="252368" y="460791"/>
                  <a:pt x="252368" y="460791"/>
                </a:cubicBezTo>
                <a:cubicBezTo>
                  <a:pt x="252368" y="460791"/>
                  <a:pt x="252846" y="456971"/>
                  <a:pt x="252846" y="455061"/>
                </a:cubicBezTo>
                <a:cubicBezTo>
                  <a:pt x="252846" y="455061"/>
                  <a:pt x="259062" y="366248"/>
                  <a:pt x="258584" y="366248"/>
                </a:cubicBezTo>
                <a:close/>
                <a:moveTo>
                  <a:pt x="30521" y="114373"/>
                </a:moveTo>
                <a:cubicBezTo>
                  <a:pt x="36737" y="115805"/>
                  <a:pt x="42474" y="119625"/>
                  <a:pt x="46299" y="125594"/>
                </a:cubicBezTo>
                <a:cubicBezTo>
                  <a:pt x="61599" y="150423"/>
                  <a:pt x="87417" y="167135"/>
                  <a:pt x="111801" y="167613"/>
                </a:cubicBezTo>
                <a:cubicBezTo>
                  <a:pt x="119451" y="168090"/>
                  <a:pt x="133317" y="166658"/>
                  <a:pt x="141445" y="155198"/>
                </a:cubicBezTo>
                <a:cubicBezTo>
                  <a:pt x="154832" y="136576"/>
                  <a:pt x="163916" y="130369"/>
                  <a:pt x="174435" y="126071"/>
                </a:cubicBezTo>
                <a:cubicBezTo>
                  <a:pt x="197863" y="117476"/>
                  <a:pt x="219378" y="120819"/>
                  <a:pt x="220812" y="120819"/>
                </a:cubicBezTo>
                <a:cubicBezTo>
                  <a:pt x="274840" y="128459"/>
                  <a:pt x="350860" y="148991"/>
                  <a:pt x="407278" y="201514"/>
                </a:cubicBezTo>
                <a:cubicBezTo>
                  <a:pt x="417319" y="211064"/>
                  <a:pt x="417797" y="226821"/>
                  <a:pt x="408713" y="236849"/>
                </a:cubicBezTo>
                <a:cubicBezTo>
                  <a:pt x="403453" y="242101"/>
                  <a:pt x="396760" y="244488"/>
                  <a:pt x="390066" y="244488"/>
                </a:cubicBezTo>
                <a:cubicBezTo>
                  <a:pt x="384329" y="244488"/>
                  <a:pt x="378113" y="242579"/>
                  <a:pt x="373332" y="237804"/>
                </a:cubicBezTo>
                <a:cubicBezTo>
                  <a:pt x="344167" y="210587"/>
                  <a:pt x="307352" y="193875"/>
                  <a:pt x="272927" y="183370"/>
                </a:cubicBezTo>
                <a:lnTo>
                  <a:pt x="315958" y="282688"/>
                </a:lnTo>
                <a:cubicBezTo>
                  <a:pt x="321217" y="293670"/>
                  <a:pt x="322173" y="300355"/>
                  <a:pt x="321695" y="305607"/>
                </a:cubicBezTo>
                <a:lnTo>
                  <a:pt x="312133" y="453151"/>
                </a:lnTo>
                <a:lnTo>
                  <a:pt x="316436" y="465089"/>
                </a:lnTo>
                <a:cubicBezTo>
                  <a:pt x="326955" y="465566"/>
                  <a:pt x="337951" y="465566"/>
                  <a:pt x="347992" y="466044"/>
                </a:cubicBezTo>
                <a:cubicBezTo>
                  <a:pt x="364248" y="466044"/>
                  <a:pt x="377635" y="479413"/>
                  <a:pt x="377635" y="495648"/>
                </a:cubicBezTo>
                <a:cubicBezTo>
                  <a:pt x="377157" y="511883"/>
                  <a:pt x="364248" y="524775"/>
                  <a:pt x="347992" y="524775"/>
                </a:cubicBezTo>
                <a:lnTo>
                  <a:pt x="347514" y="524775"/>
                </a:lnTo>
                <a:cubicBezTo>
                  <a:pt x="343689" y="524775"/>
                  <a:pt x="340342" y="524775"/>
                  <a:pt x="336517" y="524775"/>
                </a:cubicBezTo>
                <a:lnTo>
                  <a:pt x="349904" y="563929"/>
                </a:lnTo>
                <a:cubicBezTo>
                  <a:pt x="355164" y="579209"/>
                  <a:pt x="347036" y="595921"/>
                  <a:pt x="331736" y="601173"/>
                </a:cubicBezTo>
                <a:cubicBezTo>
                  <a:pt x="328389" y="602606"/>
                  <a:pt x="325042" y="603083"/>
                  <a:pt x="322173" y="603083"/>
                </a:cubicBezTo>
                <a:cubicBezTo>
                  <a:pt x="309742" y="603083"/>
                  <a:pt x="298268" y="594966"/>
                  <a:pt x="293964" y="583028"/>
                </a:cubicBezTo>
                <a:lnTo>
                  <a:pt x="273405" y="521910"/>
                </a:lnTo>
                <a:cubicBezTo>
                  <a:pt x="193560" y="516180"/>
                  <a:pt x="179694" y="501855"/>
                  <a:pt x="174435" y="496125"/>
                </a:cubicBezTo>
                <a:cubicBezTo>
                  <a:pt x="167741" y="489441"/>
                  <a:pt x="163916" y="479891"/>
                  <a:pt x="164394" y="470818"/>
                </a:cubicBezTo>
                <a:cubicBezTo>
                  <a:pt x="164873" y="448854"/>
                  <a:pt x="187344" y="383438"/>
                  <a:pt x="201210" y="345716"/>
                </a:cubicBezTo>
                <a:cubicBezTo>
                  <a:pt x="198819" y="342374"/>
                  <a:pt x="196428" y="339031"/>
                  <a:pt x="194994" y="334734"/>
                </a:cubicBezTo>
                <a:lnTo>
                  <a:pt x="141923" y="213452"/>
                </a:lnTo>
                <a:cubicBezTo>
                  <a:pt x="133317" y="216317"/>
                  <a:pt x="123276" y="217749"/>
                  <a:pt x="113236" y="217749"/>
                </a:cubicBezTo>
                <a:cubicBezTo>
                  <a:pt x="112280" y="217749"/>
                  <a:pt x="111323" y="217749"/>
                  <a:pt x="110367" y="217749"/>
                </a:cubicBezTo>
                <a:cubicBezTo>
                  <a:pt x="69249" y="216794"/>
                  <a:pt x="28131" y="191487"/>
                  <a:pt x="3747" y="151856"/>
                </a:cubicBezTo>
                <a:cubicBezTo>
                  <a:pt x="-3425" y="140396"/>
                  <a:pt x="-78" y="125116"/>
                  <a:pt x="11875" y="117476"/>
                </a:cubicBezTo>
                <a:cubicBezTo>
                  <a:pt x="17612" y="113895"/>
                  <a:pt x="24306" y="112940"/>
                  <a:pt x="30521" y="114373"/>
                </a:cubicBezTo>
                <a:close/>
                <a:moveTo>
                  <a:pt x="248065" y="108395"/>
                </a:moveTo>
                <a:lnTo>
                  <a:pt x="322222" y="108395"/>
                </a:lnTo>
                <a:lnTo>
                  <a:pt x="322222" y="114613"/>
                </a:lnTo>
                <a:lnTo>
                  <a:pt x="248065" y="114613"/>
                </a:lnTo>
                <a:close/>
                <a:moveTo>
                  <a:pt x="276315" y="83523"/>
                </a:moveTo>
                <a:lnTo>
                  <a:pt x="350395" y="83523"/>
                </a:lnTo>
                <a:lnTo>
                  <a:pt x="350395" y="89741"/>
                </a:lnTo>
                <a:lnTo>
                  <a:pt x="276315" y="89741"/>
                </a:lnTo>
                <a:close/>
                <a:moveTo>
                  <a:pt x="237547" y="57806"/>
                </a:moveTo>
                <a:lnTo>
                  <a:pt x="350932" y="57806"/>
                </a:lnTo>
                <a:lnTo>
                  <a:pt x="350932" y="63947"/>
                </a:lnTo>
                <a:lnTo>
                  <a:pt x="237547" y="63947"/>
                </a:lnTo>
                <a:close/>
                <a:moveTo>
                  <a:pt x="149611" y="0"/>
                </a:moveTo>
                <a:cubicBezTo>
                  <a:pt x="185246" y="0"/>
                  <a:pt x="214134" y="28853"/>
                  <a:pt x="214134" y="64446"/>
                </a:cubicBezTo>
                <a:cubicBezTo>
                  <a:pt x="214134" y="100039"/>
                  <a:pt x="185246" y="128892"/>
                  <a:pt x="149611" y="128892"/>
                </a:cubicBezTo>
                <a:cubicBezTo>
                  <a:pt x="113976" y="128892"/>
                  <a:pt x="85088" y="100039"/>
                  <a:pt x="85088" y="64446"/>
                </a:cubicBezTo>
                <a:cubicBezTo>
                  <a:pt x="85088" y="28853"/>
                  <a:pt x="113976" y="0"/>
                  <a:pt x="149611" y="0"/>
                </a:cubicBezTo>
                <a:close/>
              </a:path>
            </a:pathLst>
          </a:custGeom>
          <a:gradFill>
            <a:gsLst>
              <a:gs pos="100000">
                <a:srgbClr val="F6D492"/>
              </a:gs>
              <a:gs pos="0">
                <a:srgbClr val="F9C77D"/>
              </a:gs>
            </a:gsLst>
            <a:lin ang="13500000" scaled="1"/>
          </a:gra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613060" y="4515514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报警</a:t>
            </a:r>
            <a:endParaRPr lang="en-US" altLang="zh-CN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96000" y="4508556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cs typeface="+mn-ea"/>
                <a:sym typeface="+mn-lt"/>
              </a:rPr>
              <a:t>灭火</a:t>
            </a:r>
            <a:endParaRPr lang="en-US" altLang="zh-CN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618065" y="4513599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mtClean="0">
                <a:solidFill>
                  <a:schemeClr val="bg1"/>
                </a:solidFill>
                <a:cs typeface="+mn-ea"/>
                <a:sym typeface="+mn-lt"/>
              </a:rPr>
              <a:t>逃生</a:t>
            </a:r>
            <a:endParaRPr lang="en-US" altLang="zh-CN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99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99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99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99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99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99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99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99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99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0" grpId="0"/>
      <p:bldP spid="1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4259600" y="742935"/>
            <a:ext cx="367280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400" b="1" dirty="0">
                <a:solidFill>
                  <a:srgbClr val="C00000"/>
                </a:solidFill>
                <a:cs typeface="+mn-ea"/>
                <a:sym typeface="+mn-lt"/>
              </a:rPr>
              <a:t>发生火灾如何报警</a:t>
            </a:r>
            <a:endParaRPr lang="zh-CN" altLang="en-US" sz="3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5377" y="2113988"/>
            <a:ext cx="4576047" cy="3576953"/>
            <a:chOff x="7407613" y="1921701"/>
            <a:chExt cx="4576047" cy="3576953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7613" y="1921701"/>
              <a:ext cx="4127253" cy="3576953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10414000" y="302260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mtClean="0">
                  <a:solidFill>
                    <a:srgbClr val="C00000"/>
                  </a:solidFill>
                  <a:cs typeface="+mn-ea"/>
                  <a:sym typeface="+mn-lt"/>
                </a:rPr>
                <a:t>火灾报警电话</a:t>
              </a:r>
              <a:endParaRPr lang="zh-CN" altLang="en-US" b="1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07385" y="2448751"/>
            <a:ext cx="5224165" cy="466726"/>
            <a:chOff x="952422" y="2358401"/>
            <a:chExt cx="5224165" cy="466726"/>
          </a:xfrm>
        </p:grpSpPr>
        <p:sp>
          <p:nvSpPr>
            <p:cNvPr id="7" name="平行四边形 6"/>
            <p:cNvSpPr/>
            <p:nvPr/>
          </p:nvSpPr>
          <p:spPr>
            <a:xfrm>
              <a:off x="1401216" y="2358402"/>
              <a:ext cx="4775371" cy="466725"/>
            </a:xfrm>
            <a:prstGeom prst="parallelogram">
              <a:avLst/>
            </a:prstGeom>
            <a:solidFill>
              <a:srgbClr val="C30D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606105" y="2407098"/>
              <a:ext cx="34163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发生火灾单位或个人详细地址；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平行四边形 8"/>
            <p:cNvSpPr/>
            <p:nvPr/>
          </p:nvSpPr>
          <p:spPr>
            <a:xfrm>
              <a:off x="952422" y="2358401"/>
              <a:ext cx="616338" cy="466725"/>
            </a:xfrm>
            <a:prstGeom prst="parallelogram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27194" y="2394239"/>
              <a:ext cx="46679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00" smtClean="0">
                  <a:cs typeface="+mn-ea"/>
                  <a:sym typeface="+mn-lt"/>
                </a:rPr>
                <a:t>一</a:t>
              </a:r>
              <a:endParaRPr lang="zh-CN" altLang="en-US" sz="2200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907385" y="3316287"/>
            <a:ext cx="5224165" cy="466726"/>
            <a:chOff x="952422" y="2358401"/>
            <a:chExt cx="5224165" cy="466726"/>
          </a:xfrm>
        </p:grpSpPr>
        <p:sp>
          <p:nvSpPr>
            <p:cNvPr id="12" name="平行四边形 11"/>
            <p:cNvSpPr/>
            <p:nvPr/>
          </p:nvSpPr>
          <p:spPr>
            <a:xfrm>
              <a:off x="1401216" y="2358402"/>
              <a:ext cx="4775371" cy="466725"/>
            </a:xfrm>
            <a:prstGeom prst="parallelogram">
              <a:avLst/>
            </a:prstGeom>
            <a:solidFill>
              <a:srgbClr val="C30D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606105" y="2407098"/>
              <a:ext cx="45704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什么东西着火、火势大小，有无人员伤亡；</a:t>
              </a: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平行四边形 13"/>
            <p:cNvSpPr/>
            <p:nvPr/>
          </p:nvSpPr>
          <p:spPr>
            <a:xfrm>
              <a:off x="952422" y="2358401"/>
              <a:ext cx="616338" cy="466725"/>
            </a:xfrm>
            <a:prstGeom prst="parallelogram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027194" y="2394239"/>
              <a:ext cx="46679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00" smtClean="0">
                  <a:cs typeface="+mn-ea"/>
                  <a:sym typeface="+mn-lt"/>
                </a:rPr>
                <a:t>二</a:t>
              </a:r>
              <a:endParaRPr lang="zh-CN" altLang="en-US" sz="2200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07385" y="4196153"/>
            <a:ext cx="5224165" cy="466726"/>
            <a:chOff x="952422" y="2358401"/>
            <a:chExt cx="5224165" cy="466726"/>
          </a:xfrm>
        </p:grpSpPr>
        <p:sp>
          <p:nvSpPr>
            <p:cNvPr id="17" name="平行四边形 16"/>
            <p:cNvSpPr/>
            <p:nvPr/>
          </p:nvSpPr>
          <p:spPr>
            <a:xfrm>
              <a:off x="1401216" y="2358402"/>
              <a:ext cx="4775371" cy="466725"/>
            </a:xfrm>
            <a:prstGeom prst="parallelogram">
              <a:avLst/>
            </a:prstGeom>
            <a:solidFill>
              <a:srgbClr val="C30D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606105" y="2407098"/>
              <a:ext cx="24929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留下姓名和联系电话；</a:t>
              </a: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平行四边形 18"/>
            <p:cNvSpPr/>
            <p:nvPr/>
          </p:nvSpPr>
          <p:spPr>
            <a:xfrm>
              <a:off x="952422" y="2358401"/>
              <a:ext cx="616338" cy="466725"/>
            </a:xfrm>
            <a:prstGeom prst="parallelogram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027194" y="2394239"/>
              <a:ext cx="46679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00" smtClean="0">
                  <a:cs typeface="+mn-ea"/>
                  <a:sym typeface="+mn-lt"/>
                </a:rPr>
                <a:t>三</a:t>
              </a:r>
              <a:endParaRPr lang="zh-CN" altLang="en-US" sz="2200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907385" y="5063689"/>
            <a:ext cx="5224165" cy="466726"/>
            <a:chOff x="952422" y="2358401"/>
            <a:chExt cx="5224165" cy="466726"/>
          </a:xfrm>
        </p:grpSpPr>
        <p:sp>
          <p:nvSpPr>
            <p:cNvPr id="22" name="平行四边形 21"/>
            <p:cNvSpPr/>
            <p:nvPr/>
          </p:nvSpPr>
          <p:spPr>
            <a:xfrm>
              <a:off x="1401216" y="2358402"/>
              <a:ext cx="4775371" cy="466725"/>
            </a:xfrm>
            <a:prstGeom prst="parallelogram">
              <a:avLst/>
            </a:prstGeom>
            <a:solidFill>
              <a:srgbClr val="C30D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606105" y="2407098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到路口接应</a:t>
              </a:r>
              <a:r>
                <a:rPr lang="zh-CN" altLang="en-US" smtClean="0">
                  <a:solidFill>
                    <a:schemeClr val="bg1"/>
                  </a:solidFill>
                  <a:cs typeface="+mn-ea"/>
                  <a:sym typeface="+mn-lt"/>
                </a:rPr>
                <a:t>消防车。</a:t>
              </a: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平行四边形 23"/>
            <p:cNvSpPr/>
            <p:nvPr/>
          </p:nvSpPr>
          <p:spPr>
            <a:xfrm>
              <a:off x="952422" y="2358401"/>
              <a:ext cx="616338" cy="466725"/>
            </a:xfrm>
            <a:prstGeom prst="parallelogram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27194" y="2394239"/>
              <a:ext cx="46679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00">
                  <a:cs typeface="+mn-ea"/>
                  <a:sym typeface="+mn-lt"/>
                </a:rPr>
                <a:t>四</a:t>
              </a:r>
              <a:endParaRPr lang="zh-CN" altLang="en-US" sz="220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5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50"/>
                            </p:stCondLst>
                            <p:childTnLst>
                              <p:par>
                                <p:cTn id="1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4477608" y="742935"/>
            <a:ext cx="323678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400" b="1" dirty="0">
                <a:solidFill>
                  <a:srgbClr val="C00000"/>
                </a:solidFill>
                <a:cs typeface="+mn-ea"/>
                <a:sym typeface="+mn-lt"/>
              </a:rPr>
              <a:t>灭火的基本方法</a:t>
            </a:r>
            <a:endParaRPr lang="zh-CN" altLang="en-US" sz="3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620213" y="1751329"/>
            <a:ext cx="7316323" cy="1749109"/>
            <a:chOff x="3620213" y="1603690"/>
            <a:chExt cx="7316323" cy="1749109"/>
          </a:xfrm>
        </p:grpSpPr>
        <p:sp>
          <p:nvSpPr>
            <p:cNvPr id="4" name="î$ľïḓê"/>
            <p:cNvSpPr/>
            <p:nvPr/>
          </p:nvSpPr>
          <p:spPr>
            <a:xfrm rot="16200000">
              <a:off x="6403820" y="-1179917"/>
              <a:ext cx="1749109" cy="7316323"/>
            </a:xfrm>
            <a:prstGeom prst="roundRect">
              <a:avLst>
                <a:gd name="adj" fmla="val 7606"/>
              </a:avLst>
            </a:prstGeom>
            <a:noFill/>
            <a:ln w="25400" cap="rnd">
              <a:solidFill>
                <a:srgbClr val="C30D0C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ï$ļiḋé"/>
            <p:cNvSpPr/>
            <p:nvPr/>
          </p:nvSpPr>
          <p:spPr>
            <a:xfrm>
              <a:off x="3907666" y="1812738"/>
              <a:ext cx="7028870" cy="1400836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根据可燃物体发生燃烧的时候，必须达到一定的温度条件，使用灭火器直接喷洒在燃烧物体上，使燃烧物质的温度降低到燃点以下，是扑灭火灾常用的方法。</a:t>
              </a:r>
              <a:endPara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620213" y="3884929"/>
            <a:ext cx="7316323" cy="1749109"/>
            <a:chOff x="3620213" y="1603690"/>
            <a:chExt cx="7316323" cy="1749109"/>
          </a:xfrm>
        </p:grpSpPr>
        <p:sp>
          <p:nvSpPr>
            <p:cNvPr id="7" name="î$ľïḓê"/>
            <p:cNvSpPr/>
            <p:nvPr/>
          </p:nvSpPr>
          <p:spPr>
            <a:xfrm rot="16200000">
              <a:off x="6403820" y="-1179917"/>
              <a:ext cx="1749109" cy="7316323"/>
            </a:xfrm>
            <a:prstGeom prst="roundRect">
              <a:avLst>
                <a:gd name="adj" fmla="val 7606"/>
              </a:avLst>
            </a:prstGeom>
            <a:noFill/>
            <a:ln w="25400" cap="rnd">
              <a:solidFill>
                <a:srgbClr val="C30D0C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ï$ļiḋé"/>
            <p:cNvSpPr/>
            <p:nvPr/>
          </p:nvSpPr>
          <p:spPr>
            <a:xfrm>
              <a:off x="3907666" y="1812738"/>
              <a:ext cx="7028870" cy="1400836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物体发生燃烧时，需要充足的空气，若阻止空气流入燃烧区域内，燃烧物则由于断绝氧气而熄灭。适用于扑救封闭式的空间及容器内的火灾。</a:t>
              </a: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341120" y="3884929"/>
            <a:ext cx="2186940" cy="1768495"/>
            <a:chOff x="1341120" y="3884929"/>
            <a:chExt cx="2186940" cy="1768495"/>
          </a:xfrm>
        </p:grpSpPr>
        <p:grpSp>
          <p:nvGrpSpPr>
            <p:cNvPr id="10" name="组合 9"/>
            <p:cNvGrpSpPr/>
            <p:nvPr/>
          </p:nvGrpSpPr>
          <p:grpSpPr>
            <a:xfrm>
              <a:off x="1416686" y="3884929"/>
              <a:ext cx="2034291" cy="1749107"/>
              <a:chOff x="1416686" y="1603690"/>
              <a:chExt cx="2034291" cy="1749107"/>
            </a:xfrm>
          </p:grpSpPr>
          <p:sp>
            <p:nvSpPr>
              <p:cNvPr id="12" name="ï$liďe"/>
              <p:cNvSpPr/>
              <p:nvPr/>
            </p:nvSpPr>
            <p:spPr>
              <a:xfrm rot="16200000">
                <a:off x="1559278" y="1461098"/>
                <a:ext cx="1749107" cy="2034291"/>
              </a:xfrm>
              <a:prstGeom prst="roundRect">
                <a:avLst>
                  <a:gd name="adj" fmla="val 7606"/>
                </a:avLst>
              </a:prstGeom>
              <a:solidFill>
                <a:srgbClr val="C00000"/>
              </a:solidFill>
              <a:ln w="22225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iṡḷiḍé"/>
              <p:cNvSpPr txBox="1"/>
              <p:nvPr/>
            </p:nvSpPr>
            <p:spPr>
              <a:xfrm>
                <a:off x="1641831" y="1801643"/>
                <a:ext cx="15840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3200" b="1">
                    <a:solidFill>
                      <a:schemeClr val="bg1"/>
                    </a:solidFill>
                    <a:cs typeface="+mn-ea"/>
                    <a:sym typeface="+mn-lt"/>
                  </a:rPr>
                  <a:t>窒息法</a:t>
                </a:r>
                <a:endParaRPr lang="en-US" altLang="zh-CN" sz="3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92" t="46349" r="63152" b="23598"/>
            <a:stretch>
              <a:fillRect/>
            </a:stretch>
          </p:blipFill>
          <p:spPr>
            <a:xfrm>
              <a:off x="1341120" y="4667657"/>
              <a:ext cx="2186940" cy="985767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1341120" y="1751329"/>
            <a:ext cx="2186940" cy="1763950"/>
            <a:chOff x="1341120" y="1751329"/>
            <a:chExt cx="2186940" cy="17639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416686" y="1751329"/>
              <a:ext cx="2034291" cy="1749107"/>
              <a:chOff x="1416686" y="1603690"/>
              <a:chExt cx="2034291" cy="1749107"/>
            </a:xfrm>
          </p:grpSpPr>
          <p:sp>
            <p:nvSpPr>
              <p:cNvPr id="17" name="ï$liďe"/>
              <p:cNvSpPr/>
              <p:nvPr/>
            </p:nvSpPr>
            <p:spPr>
              <a:xfrm rot="16200000">
                <a:off x="1559278" y="1461098"/>
                <a:ext cx="1749107" cy="2034291"/>
              </a:xfrm>
              <a:prstGeom prst="roundRect">
                <a:avLst>
                  <a:gd name="adj" fmla="val 7606"/>
                </a:avLst>
              </a:prstGeom>
              <a:solidFill>
                <a:srgbClr val="C00000"/>
              </a:solidFill>
              <a:ln w="22225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iṡḷiḍé"/>
              <p:cNvSpPr txBox="1"/>
              <p:nvPr/>
            </p:nvSpPr>
            <p:spPr>
              <a:xfrm>
                <a:off x="1641831" y="1812738"/>
                <a:ext cx="15840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3200" b="1">
                    <a:solidFill>
                      <a:schemeClr val="bg1"/>
                    </a:solidFill>
                    <a:cs typeface="+mn-ea"/>
                    <a:sym typeface="+mn-lt"/>
                  </a:rPr>
                  <a:t>冷却法</a:t>
                </a:r>
                <a:endParaRPr lang="en-US" altLang="zh-CN" sz="3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92" t="46349" r="63152" b="23598"/>
            <a:stretch>
              <a:fillRect/>
            </a:stretch>
          </p:blipFill>
          <p:spPr>
            <a:xfrm>
              <a:off x="1341120" y="2529512"/>
              <a:ext cx="2186940" cy="98576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4477608" y="742935"/>
            <a:ext cx="323678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400" b="1" dirty="0">
                <a:solidFill>
                  <a:srgbClr val="C00000"/>
                </a:solidFill>
                <a:cs typeface="+mn-ea"/>
                <a:sym typeface="+mn-lt"/>
              </a:rPr>
              <a:t>灭火的基本方法</a:t>
            </a:r>
            <a:endParaRPr lang="zh-CN" altLang="en-US" sz="3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620213" y="1751329"/>
            <a:ext cx="7316323" cy="1749109"/>
            <a:chOff x="3620213" y="1603690"/>
            <a:chExt cx="7316323" cy="1749109"/>
          </a:xfrm>
        </p:grpSpPr>
        <p:sp>
          <p:nvSpPr>
            <p:cNvPr id="20" name="î$ľïḓê"/>
            <p:cNvSpPr/>
            <p:nvPr/>
          </p:nvSpPr>
          <p:spPr>
            <a:xfrm rot="16200000">
              <a:off x="6403820" y="-1179917"/>
              <a:ext cx="1749109" cy="7316323"/>
            </a:xfrm>
            <a:prstGeom prst="roundRect">
              <a:avLst>
                <a:gd name="adj" fmla="val 7606"/>
              </a:avLst>
            </a:prstGeom>
            <a:noFill/>
            <a:ln w="25400" cap="rnd">
              <a:solidFill>
                <a:srgbClr val="C30D0C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ï$ļiḋé"/>
            <p:cNvSpPr/>
            <p:nvPr/>
          </p:nvSpPr>
          <p:spPr>
            <a:xfrm>
              <a:off x="3907666" y="1996354"/>
              <a:ext cx="7028870" cy="963777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根据燃烧必须具备可燃物体的条件，将燃烧物体与附近的可燃物质隔离或散开，使燃烧物体停止燃烧。</a:t>
              </a: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620213" y="3884929"/>
            <a:ext cx="7316323" cy="1749109"/>
            <a:chOff x="3620213" y="1603690"/>
            <a:chExt cx="7316323" cy="1749109"/>
          </a:xfrm>
        </p:grpSpPr>
        <p:sp>
          <p:nvSpPr>
            <p:cNvPr id="23" name="î$ľïḓê"/>
            <p:cNvSpPr/>
            <p:nvPr/>
          </p:nvSpPr>
          <p:spPr>
            <a:xfrm rot="16200000">
              <a:off x="6403820" y="-1179917"/>
              <a:ext cx="1749109" cy="7316323"/>
            </a:xfrm>
            <a:prstGeom prst="roundRect">
              <a:avLst>
                <a:gd name="adj" fmla="val 7606"/>
              </a:avLst>
            </a:prstGeom>
            <a:noFill/>
            <a:ln w="25400" cap="rnd">
              <a:solidFill>
                <a:srgbClr val="C30D0C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ï$ļiḋé"/>
            <p:cNvSpPr/>
            <p:nvPr/>
          </p:nvSpPr>
          <p:spPr>
            <a:xfrm>
              <a:off x="3907666" y="1996354"/>
              <a:ext cx="7028870" cy="963777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使用灭火器干扰和抑制燃烧的链式反应，使燃烧过程中产生的游离基消失，形成稳定分子或低活性的游离基，从而到达灭火的作用。</a:t>
              </a: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341120" y="1751329"/>
            <a:ext cx="2186940" cy="1763950"/>
            <a:chOff x="1341120" y="1751329"/>
            <a:chExt cx="2186940" cy="1763950"/>
          </a:xfrm>
        </p:grpSpPr>
        <p:grpSp>
          <p:nvGrpSpPr>
            <p:cNvPr id="26" name="组合 25"/>
            <p:cNvGrpSpPr/>
            <p:nvPr/>
          </p:nvGrpSpPr>
          <p:grpSpPr>
            <a:xfrm>
              <a:off x="1416686" y="1751329"/>
              <a:ext cx="2034291" cy="1749107"/>
              <a:chOff x="1416686" y="1603690"/>
              <a:chExt cx="2034291" cy="1749107"/>
            </a:xfrm>
          </p:grpSpPr>
          <p:sp>
            <p:nvSpPr>
              <p:cNvPr id="28" name="ï$liďe"/>
              <p:cNvSpPr/>
              <p:nvPr/>
            </p:nvSpPr>
            <p:spPr>
              <a:xfrm rot="16200000">
                <a:off x="1559278" y="1461098"/>
                <a:ext cx="1749107" cy="2034291"/>
              </a:xfrm>
              <a:prstGeom prst="roundRect">
                <a:avLst>
                  <a:gd name="adj" fmla="val 7606"/>
                </a:avLst>
              </a:prstGeom>
              <a:solidFill>
                <a:srgbClr val="C00000"/>
              </a:solidFill>
              <a:ln w="22225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iṡḷiḍé"/>
              <p:cNvSpPr txBox="1"/>
              <p:nvPr/>
            </p:nvSpPr>
            <p:spPr>
              <a:xfrm>
                <a:off x="1641831" y="1799241"/>
                <a:ext cx="15840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3200" b="1">
                    <a:solidFill>
                      <a:schemeClr val="bg1"/>
                    </a:solidFill>
                    <a:cs typeface="+mn-ea"/>
                    <a:sym typeface="+mn-lt"/>
                  </a:rPr>
                  <a:t>隔离法</a:t>
                </a:r>
                <a:endParaRPr lang="en-US" altLang="zh-CN" sz="3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92" t="46349" r="63152" b="23598"/>
            <a:stretch>
              <a:fillRect/>
            </a:stretch>
          </p:blipFill>
          <p:spPr>
            <a:xfrm>
              <a:off x="1341120" y="2529512"/>
              <a:ext cx="2186940" cy="985767"/>
            </a:xfrm>
            <a:prstGeom prst="rect">
              <a:avLst/>
            </a:prstGeom>
          </p:spPr>
        </p:pic>
      </p:grpSp>
      <p:grpSp>
        <p:nvGrpSpPr>
          <p:cNvPr id="30" name="组合 29"/>
          <p:cNvGrpSpPr/>
          <p:nvPr/>
        </p:nvGrpSpPr>
        <p:grpSpPr>
          <a:xfrm>
            <a:off x="1341120" y="3884929"/>
            <a:ext cx="2186940" cy="1768157"/>
            <a:chOff x="1341120" y="3884929"/>
            <a:chExt cx="2186940" cy="1768157"/>
          </a:xfrm>
        </p:grpSpPr>
        <p:grpSp>
          <p:nvGrpSpPr>
            <p:cNvPr id="31" name="组合 30"/>
            <p:cNvGrpSpPr/>
            <p:nvPr/>
          </p:nvGrpSpPr>
          <p:grpSpPr>
            <a:xfrm>
              <a:off x="1416686" y="3884929"/>
              <a:ext cx="2034291" cy="1749107"/>
              <a:chOff x="1416686" y="1603690"/>
              <a:chExt cx="2034291" cy="1749107"/>
            </a:xfrm>
          </p:grpSpPr>
          <p:sp>
            <p:nvSpPr>
              <p:cNvPr id="33" name="ï$liďe"/>
              <p:cNvSpPr/>
              <p:nvPr/>
            </p:nvSpPr>
            <p:spPr>
              <a:xfrm rot="16200000">
                <a:off x="1559278" y="1461098"/>
                <a:ext cx="1749107" cy="2034291"/>
              </a:xfrm>
              <a:prstGeom prst="roundRect">
                <a:avLst>
                  <a:gd name="adj" fmla="val 7606"/>
                </a:avLst>
              </a:prstGeom>
              <a:solidFill>
                <a:srgbClr val="C00000"/>
              </a:solidFill>
              <a:ln w="22225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iṡḷiḍé"/>
              <p:cNvSpPr txBox="1"/>
              <p:nvPr/>
            </p:nvSpPr>
            <p:spPr>
              <a:xfrm>
                <a:off x="1641831" y="1803972"/>
                <a:ext cx="15840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3200" b="1">
                    <a:solidFill>
                      <a:schemeClr val="bg1"/>
                    </a:solidFill>
                    <a:cs typeface="+mn-ea"/>
                    <a:sym typeface="+mn-lt"/>
                  </a:rPr>
                  <a:t>抑制法</a:t>
                </a:r>
                <a:endParaRPr lang="en-US" altLang="zh-CN" sz="3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92" t="46349" r="63152" b="23598"/>
            <a:stretch>
              <a:fillRect/>
            </a:stretch>
          </p:blipFill>
          <p:spPr>
            <a:xfrm>
              <a:off x="1341120" y="4667319"/>
              <a:ext cx="2186940" cy="98576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4695617" y="742935"/>
            <a:ext cx="280076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400" b="1" dirty="0">
                <a:solidFill>
                  <a:srgbClr val="C00000"/>
                </a:solidFill>
                <a:cs typeface="+mn-ea"/>
                <a:sym typeface="+mn-lt"/>
              </a:rPr>
              <a:t>五大逃生误区</a:t>
            </a:r>
            <a:endParaRPr lang="zh-CN" altLang="en-US" sz="3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259408" y="2473402"/>
            <a:ext cx="2973908" cy="808926"/>
            <a:chOff x="1464742" y="1762202"/>
            <a:chExt cx="2973908" cy="808926"/>
          </a:xfrm>
        </p:grpSpPr>
        <p:grpSp>
          <p:nvGrpSpPr>
            <p:cNvPr id="4" name="组合 3"/>
            <p:cNvGrpSpPr/>
            <p:nvPr/>
          </p:nvGrpSpPr>
          <p:grpSpPr>
            <a:xfrm>
              <a:off x="1464742" y="1762202"/>
              <a:ext cx="2973908" cy="808926"/>
              <a:chOff x="2036242" y="2321002"/>
              <a:chExt cx="2973908" cy="808926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2178050" y="2663203"/>
                <a:ext cx="419100" cy="466725"/>
              </a:xfrm>
              <a:custGeom>
                <a:avLst/>
                <a:gdLst>
                  <a:gd name="connsiteX0" fmla="*/ 209550 w 419100"/>
                  <a:gd name="connsiteY0" fmla="*/ 0 h 466725"/>
                  <a:gd name="connsiteX1" fmla="*/ 419100 w 419100"/>
                  <a:gd name="connsiteY1" fmla="*/ 325749 h 466725"/>
                  <a:gd name="connsiteX2" fmla="*/ 402633 w 419100"/>
                  <a:gd name="connsiteY2" fmla="*/ 452545 h 466725"/>
                  <a:gd name="connsiteX3" fmla="*/ 397682 w 419100"/>
                  <a:gd name="connsiteY3" fmla="*/ 466725 h 466725"/>
                  <a:gd name="connsiteX4" fmla="*/ 21419 w 419100"/>
                  <a:gd name="connsiteY4" fmla="*/ 466725 h 466725"/>
                  <a:gd name="connsiteX5" fmla="*/ 16468 w 419100"/>
                  <a:gd name="connsiteY5" fmla="*/ 452545 h 466725"/>
                  <a:gd name="connsiteX6" fmla="*/ 0 w 419100"/>
                  <a:gd name="connsiteY6" fmla="*/ 325749 h 466725"/>
                  <a:gd name="connsiteX7" fmla="*/ 209550 w 419100"/>
                  <a:gd name="connsiteY7" fmla="*/ 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9100" h="466725">
                    <a:moveTo>
                      <a:pt x="209550" y="0"/>
                    </a:moveTo>
                    <a:cubicBezTo>
                      <a:pt x="325281" y="0"/>
                      <a:pt x="419100" y="145843"/>
                      <a:pt x="419100" y="325749"/>
                    </a:cubicBezTo>
                    <a:cubicBezTo>
                      <a:pt x="419100" y="370726"/>
                      <a:pt x="413236" y="413573"/>
                      <a:pt x="402633" y="452545"/>
                    </a:cubicBezTo>
                    <a:lnTo>
                      <a:pt x="397682" y="466725"/>
                    </a:lnTo>
                    <a:lnTo>
                      <a:pt x="21419" y="466725"/>
                    </a:lnTo>
                    <a:lnTo>
                      <a:pt x="16468" y="452545"/>
                    </a:lnTo>
                    <a:cubicBezTo>
                      <a:pt x="5864" y="413573"/>
                      <a:pt x="0" y="370726"/>
                      <a:pt x="0" y="325749"/>
                    </a:cubicBezTo>
                    <a:cubicBezTo>
                      <a:pt x="0" y="145843"/>
                      <a:pt x="93819" y="0"/>
                      <a:pt x="20955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平行四边形 6"/>
              <p:cNvSpPr/>
              <p:nvPr/>
            </p:nvSpPr>
            <p:spPr>
              <a:xfrm>
                <a:off x="2578100" y="2663202"/>
                <a:ext cx="2432050" cy="466725"/>
              </a:xfrm>
              <a:prstGeom prst="parallelogram">
                <a:avLst/>
              </a:prstGeom>
              <a:solidFill>
                <a:srgbClr val="C30D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任意多边形 7"/>
              <p:cNvSpPr>
                <a:spLocks noChangeAspect="1"/>
              </p:cNvSpPr>
              <p:nvPr/>
            </p:nvSpPr>
            <p:spPr bwMode="auto">
              <a:xfrm>
                <a:off x="2036242" y="2321002"/>
                <a:ext cx="728241" cy="808925"/>
              </a:xfrm>
              <a:custGeom>
                <a:avLst/>
                <a:gdLst>
                  <a:gd name="connsiteX0" fmla="*/ 299660 w 728241"/>
                  <a:gd name="connsiteY0" fmla="*/ 0 h 808925"/>
                  <a:gd name="connsiteX1" fmla="*/ 533803 w 728241"/>
                  <a:gd name="connsiteY1" fmla="*/ 307695 h 808925"/>
                  <a:gd name="connsiteX2" fmla="*/ 550229 w 728241"/>
                  <a:gd name="connsiteY2" fmla="*/ 156208 h 808925"/>
                  <a:gd name="connsiteX3" fmla="*/ 572531 w 728241"/>
                  <a:gd name="connsiteY3" fmla="*/ 788199 h 808925"/>
                  <a:gd name="connsiteX4" fmla="*/ 540651 w 728241"/>
                  <a:gd name="connsiteY4" fmla="*/ 808925 h 808925"/>
                  <a:gd name="connsiteX5" fmla="*/ 504724 w 728241"/>
                  <a:gd name="connsiteY5" fmla="*/ 808925 h 808925"/>
                  <a:gd name="connsiteX6" fmla="*/ 533795 w 728241"/>
                  <a:gd name="connsiteY6" fmla="*/ 705434 h 808925"/>
                  <a:gd name="connsiteX7" fmla="*/ 371080 w 728241"/>
                  <a:gd name="connsiteY7" fmla="*/ 345933 h 808925"/>
                  <a:gd name="connsiteX8" fmla="*/ 303318 w 728241"/>
                  <a:gd name="connsiteY8" fmla="*/ 578616 h 808925"/>
                  <a:gd name="connsiteX9" fmla="*/ 281107 w 728241"/>
                  <a:gd name="connsiteY9" fmla="*/ 455525 h 808925"/>
                  <a:gd name="connsiteX10" fmla="*/ 221790 w 728241"/>
                  <a:gd name="connsiteY10" fmla="*/ 592049 h 808925"/>
                  <a:gd name="connsiteX11" fmla="*/ 177922 w 728241"/>
                  <a:gd name="connsiteY11" fmla="*/ 758946 h 808925"/>
                  <a:gd name="connsiteX12" fmla="*/ 195171 w 728241"/>
                  <a:gd name="connsiteY12" fmla="*/ 808925 h 808925"/>
                  <a:gd name="connsiteX13" fmla="*/ 163033 w 728241"/>
                  <a:gd name="connsiteY13" fmla="*/ 808925 h 808925"/>
                  <a:gd name="connsiteX14" fmla="*/ 95209 w 728241"/>
                  <a:gd name="connsiteY14" fmla="*/ 762780 h 808925"/>
                  <a:gd name="connsiteX15" fmla="*/ 6932 w 728241"/>
                  <a:gd name="connsiteY15" fmla="*/ 513047 h 808925"/>
                  <a:gd name="connsiteX16" fmla="*/ 105949 w 728241"/>
                  <a:gd name="connsiteY16" fmla="*/ 244321 h 808925"/>
                  <a:gd name="connsiteX17" fmla="*/ 140196 w 728241"/>
                  <a:gd name="connsiteY17" fmla="*/ 383439 h 808925"/>
                  <a:gd name="connsiteX18" fmla="*/ 299660 w 728241"/>
                  <a:gd name="connsiteY18" fmla="*/ 0 h 80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8241" h="808925">
                    <a:moveTo>
                      <a:pt x="299660" y="0"/>
                    </a:moveTo>
                    <a:cubicBezTo>
                      <a:pt x="299660" y="0"/>
                      <a:pt x="466440" y="52402"/>
                      <a:pt x="533803" y="307695"/>
                    </a:cubicBezTo>
                    <a:cubicBezTo>
                      <a:pt x="573503" y="272384"/>
                      <a:pt x="569846" y="199566"/>
                      <a:pt x="550229" y="156208"/>
                    </a:cubicBezTo>
                    <a:cubicBezTo>
                      <a:pt x="605527" y="196856"/>
                      <a:pt x="907878" y="535410"/>
                      <a:pt x="572531" y="788199"/>
                    </a:cubicBezTo>
                    <a:lnTo>
                      <a:pt x="540651" y="808925"/>
                    </a:lnTo>
                    <a:lnTo>
                      <a:pt x="504724" y="808925"/>
                    </a:lnTo>
                    <a:lnTo>
                      <a:pt x="533795" y="705434"/>
                    </a:lnTo>
                    <a:cubicBezTo>
                      <a:pt x="545092" y="568076"/>
                      <a:pt x="481951" y="423189"/>
                      <a:pt x="371080" y="345933"/>
                    </a:cubicBezTo>
                    <a:cubicBezTo>
                      <a:pt x="380856" y="390355"/>
                      <a:pt x="368487" y="505799"/>
                      <a:pt x="303318" y="578616"/>
                    </a:cubicBezTo>
                    <a:cubicBezTo>
                      <a:pt x="317881" y="503604"/>
                      <a:pt x="281107" y="455525"/>
                      <a:pt x="281107" y="455525"/>
                    </a:cubicBezTo>
                    <a:cubicBezTo>
                      <a:pt x="281107" y="455525"/>
                      <a:pt x="268738" y="523621"/>
                      <a:pt x="221790" y="592049"/>
                    </a:cubicBezTo>
                    <a:cubicBezTo>
                      <a:pt x="189521" y="639031"/>
                      <a:pt x="164659" y="688258"/>
                      <a:pt x="177922" y="758946"/>
                    </a:cubicBezTo>
                    <a:lnTo>
                      <a:pt x="195171" y="808925"/>
                    </a:lnTo>
                    <a:lnTo>
                      <a:pt x="163033" y="808925"/>
                    </a:lnTo>
                    <a:lnTo>
                      <a:pt x="95209" y="762780"/>
                    </a:lnTo>
                    <a:cubicBezTo>
                      <a:pt x="8216" y="687821"/>
                      <a:pt x="-13018" y="610253"/>
                      <a:pt x="6932" y="513047"/>
                    </a:cubicBezTo>
                    <a:cubicBezTo>
                      <a:pt x="26615" y="417686"/>
                      <a:pt x="99764" y="339748"/>
                      <a:pt x="105949" y="244321"/>
                    </a:cubicBezTo>
                    <a:cubicBezTo>
                      <a:pt x="133612" y="294595"/>
                      <a:pt x="136937" y="330970"/>
                      <a:pt x="140196" y="383439"/>
                    </a:cubicBezTo>
                    <a:cubicBezTo>
                      <a:pt x="227974" y="275642"/>
                      <a:pt x="319344" y="131803"/>
                      <a:pt x="299660" y="0"/>
                    </a:cubicBezTo>
                    <a:close/>
                  </a:path>
                </a:pathLst>
              </a:custGeom>
              <a:solidFill>
                <a:srgbClr val="C30D0C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2167458" y="2140240"/>
              <a:ext cx="1467068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b="1" spc="300">
                  <a:solidFill>
                    <a:schemeClr val="bg1"/>
                  </a:solidFill>
                  <a:cs typeface="+mn-ea"/>
                  <a:sym typeface="+mn-lt"/>
                </a:rPr>
                <a:t>从众</a:t>
              </a:r>
              <a:r>
                <a:rPr lang="zh-CN" altLang="en-US" sz="2200" b="1" spc="300" smtClean="0">
                  <a:solidFill>
                    <a:schemeClr val="bg1"/>
                  </a:solidFill>
                  <a:cs typeface="+mn-ea"/>
                  <a:sym typeface="+mn-lt"/>
                </a:rPr>
                <a:t>心理</a:t>
              </a:r>
              <a:endParaRPr lang="zh-CN" altLang="en-US" sz="2200" b="1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272402" y="3449935"/>
            <a:ext cx="321788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在火灾</a:t>
            </a:r>
            <a:r>
              <a:rPr lang="zh-CN" altLang="en-US" sz="1600">
                <a:cs typeface="+mn-ea"/>
                <a:sym typeface="+mn-lt"/>
              </a:rPr>
              <a:t>现</a:t>
            </a:r>
            <a:r>
              <a:rPr lang="zh-CN" altLang="en-US" sz="1600" smtClean="0">
                <a:cs typeface="+mn-ea"/>
                <a:sym typeface="+mn-lt"/>
              </a:rPr>
              <a:t>场跟随他人一窝蜂</a:t>
            </a:r>
            <a:r>
              <a:rPr lang="zh-CN" altLang="en-US" sz="1600" dirty="0">
                <a:cs typeface="+mn-ea"/>
                <a:sym typeface="+mn-lt"/>
              </a:rPr>
              <a:t>地涌向一个</a:t>
            </a:r>
            <a:r>
              <a:rPr lang="zh-CN" altLang="en-US" sz="1600">
                <a:cs typeface="+mn-ea"/>
                <a:sym typeface="+mn-lt"/>
              </a:rPr>
              <a:t>消防</a:t>
            </a:r>
            <a:r>
              <a:rPr lang="zh-CN" altLang="en-US" sz="1600" smtClean="0">
                <a:cs typeface="+mn-ea"/>
                <a:sym typeface="+mn-lt"/>
              </a:rPr>
              <a:t>通道， </a:t>
            </a:r>
            <a:r>
              <a:rPr lang="zh-CN" altLang="en-US" sz="1600" dirty="0">
                <a:cs typeface="+mn-ea"/>
                <a:sym typeface="+mn-lt"/>
              </a:rPr>
              <a:t>然而，</a:t>
            </a:r>
            <a:r>
              <a:rPr lang="zh-CN" altLang="en-US" sz="1600">
                <a:cs typeface="+mn-ea"/>
                <a:sym typeface="+mn-lt"/>
              </a:rPr>
              <a:t>缺乏指引的行为规范</a:t>
            </a:r>
            <a:r>
              <a:rPr lang="zh-CN" altLang="en-US" sz="1600" dirty="0">
                <a:cs typeface="+mn-ea"/>
                <a:sym typeface="+mn-lt"/>
              </a:rPr>
              <a:t>，不管前面</a:t>
            </a:r>
            <a:r>
              <a:rPr lang="zh-CN" altLang="en-US" sz="1600">
                <a:cs typeface="+mn-ea"/>
                <a:sym typeface="+mn-lt"/>
              </a:rPr>
              <a:t>能否</a:t>
            </a:r>
            <a:r>
              <a:rPr lang="zh-CN" altLang="en-US" sz="1600" smtClean="0">
                <a:cs typeface="+mn-ea"/>
                <a:sym typeface="+mn-lt"/>
              </a:rPr>
              <a:t>冲出火海</a:t>
            </a:r>
            <a:r>
              <a:rPr lang="zh-CN" altLang="en-US" sz="1600" dirty="0">
                <a:cs typeface="+mn-ea"/>
                <a:sym typeface="+mn-lt"/>
              </a:rPr>
              <a:t>，结果在混乱中</a:t>
            </a:r>
            <a:r>
              <a:rPr lang="zh-CN" altLang="en-US" sz="1600">
                <a:cs typeface="+mn-ea"/>
                <a:sym typeface="+mn-lt"/>
              </a:rPr>
              <a:t>被</a:t>
            </a:r>
            <a:r>
              <a:rPr lang="zh-CN" altLang="en-US" sz="1600" smtClean="0">
                <a:cs typeface="+mn-ea"/>
                <a:sym typeface="+mn-lt"/>
              </a:rPr>
              <a:t>踩死</a:t>
            </a:r>
            <a:r>
              <a:rPr lang="zh-CN" altLang="en-US" sz="1600" dirty="0">
                <a:cs typeface="+mn-ea"/>
                <a:sym typeface="+mn-lt"/>
              </a:rPr>
              <a:t>、踩伤的人不少。 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695617" y="2473402"/>
            <a:ext cx="2973908" cy="808926"/>
            <a:chOff x="1464742" y="1762202"/>
            <a:chExt cx="2973908" cy="808926"/>
          </a:xfrm>
        </p:grpSpPr>
        <p:grpSp>
          <p:nvGrpSpPr>
            <p:cNvPr id="11" name="组合 10"/>
            <p:cNvGrpSpPr/>
            <p:nvPr/>
          </p:nvGrpSpPr>
          <p:grpSpPr>
            <a:xfrm>
              <a:off x="1464742" y="1762202"/>
              <a:ext cx="2973908" cy="808926"/>
              <a:chOff x="2036242" y="2321002"/>
              <a:chExt cx="2973908" cy="808926"/>
            </a:xfrm>
          </p:grpSpPr>
          <p:sp>
            <p:nvSpPr>
              <p:cNvPr id="13" name="任意多边形 12"/>
              <p:cNvSpPr/>
              <p:nvPr/>
            </p:nvSpPr>
            <p:spPr>
              <a:xfrm>
                <a:off x="2178050" y="2663203"/>
                <a:ext cx="419100" cy="466725"/>
              </a:xfrm>
              <a:custGeom>
                <a:avLst/>
                <a:gdLst>
                  <a:gd name="connsiteX0" fmla="*/ 209550 w 419100"/>
                  <a:gd name="connsiteY0" fmla="*/ 0 h 466725"/>
                  <a:gd name="connsiteX1" fmla="*/ 419100 w 419100"/>
                  <a:gd name="connsiteY1" fmla="*/ 325749 h 466725"/>
                  <a:gd name="connsiteX2" fmla="*/ 402633 w 419100"/>
                  <a:gd name="connsiteY2" fmla="*/ 452545 h 466725"/>
                  <a:gd name="connsiteX3" fmla="*/ 397682 w 419100"/>
                  <a:gd name="connsiteY3" fmla="*/ 466725 h 466725"/>
                  <a:gd name="connsiteX4" fmla="*/ 21419 w 419100"/>
                  <a:gd name="connsiteY4" fmla="*/ 466725 h 466725"/>
                  <a:gd name="connsiteX5" fmla="*/ 16468 w 419100"/>
                  <a:gd name="connsiteY5" fmla="*/ 452545 h 466725"/>
                  <a:gd name="connsiteX6" fmla="*/ 0 w 419100"/>
                  <a:gd name="connsiteY6" fmla="*/ 325749 h 466725"/>
                  <a:gd name="connsiteX7" fmla="*/ 209550 w 419100"/>
                  <a:gd name="connsiteY7" fmla="*/ 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9100" h="466725">
                    <a:moveTo>
                      <a:pt x="209550" y="0"/>
                    </a:moveTo>
                    <a:cubicBezTo>
                      <a:pt x="325281" y="0"/>
                      <a:pt x="419100" y="145843"/>
                      <a:pt x="419100" y="325749"/>
                    </a:cubicBezTo>
                    <a:cubicBezTo>
                      <a:pt x="419100" y="370726"/>
                      <a:pt x="413236" y="413573"/>
                      <a:pt x="402633" y="452545"/>
                    </a:cubicBezTo>
                    <a:lnTo>
                      <a:pt x="397682" y="466725"/>
                    </a:lnTo>
                    <a:lnTo>
                      <a:pt x="21419" y="466725"/>
                    </a:lnTo>
                    <a:lnTo>
                      <a:pt x="16468" y="452545"/>
                    </a:lnTo>
                    <a:cubicBezTo>
                      <a:pt x="5864" y="413573"/>
                      <a:pt x="0" y="370726"/>
                      <a:pt x="0" y="325749"/>
                    </a:cubicBezTo>
                    <a:cubicBezTo>
                      <a:pt x="0" y="145843"/>
                      <a:pt x="93819" y="0"/>
                      <a:pt x="20955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平行四边形 13"/>
              <p:cNvSpPr/>
              <p:nvPr/>
            </p:nvSpPr>
            <p:spPr>
              <a:xfrm>
                <a:off x="2578100" y="2663202"/>
                <a:ext cx="2432050" cy="466725"/>
              </a:xfrm>
              <a:prstGeom prst="parallelogram">
                <a:avLst/>
              </a:prstGeom>
              <a:solidFill>
                <a:srgbClr val="C30D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任意多边形 14"/>
              <p:cNvSpPr>
                <a:spLocks noChangeAspect="1"/>
              </p:cNvSpPr>
              <p:nvPr/>
            </p:nvSpPr>
            <p:spPr bwMode="auto">
              <a:xfrm>
                <a:off x="2036242" y="2321002"/>
                <a:ext cx="728241" cy="808925"/>
              </a:xfrm>
              <a:custGeom>
                <a:avLst/>
                <a:gdLst>
                  <a:gd name="connsiteX0" fmla="*/ 299660 w 728241"/>
                  <a:gd name="connsiteY0" fmla="*/ 0 h 808925"/>
                  <a:gd name="connsiteX1" fmla="*/ 533803 w 728241"/>
                  <a:gd name="connsiteY1" fmla="*/ 307695 h 808925"/>
                  <a:gd name="connsiteX2" fmla="*/ 550229 w 728241"/>
                  <a:gd name="connsiteY2" fmla="*/ 156208 h 808925"/>
                  <a:gd name="connsiteX3" fmla="*/ 572531 w 728241"/>
                  <a:gd name="connsiteY3" fmla="*/ 788199 h 808925"/>
                  <a:gd name="connsiteX4" fmla="*/ 540651 w 728241"/>
                  <a:gd name="connsiteY4" fmla="*/ 808925 h 808925"/>
                  <a:gd name="connsiteX5" fmla="*/ 504724 w 728241"/>
                  <a:gd name="connsiteY5" fmla="*/ 808925 h 808925"/>
                  <a:gd name="connsiteX6" fmla="*/ 533795 w 728241"/>
                  <a:gd name="connsiteY6" fmla="*/ 705434 h 808925"/>
                  <a:gd name="connsiteX7" fmla="*/ 371080 w 728241"/>
                  <a:gd name="connsiteY7" fmla="*/ 345933 h 808925"/>
                  <a:gd name="connsiteX8" fmla="*/ 303318 w 728241"/>
                  <a:gd name="connsiteY8" fmla="*/ 578616 h 808925"/>
                  <a:gd name="connsiteX9" fmla="*/ 281107 w 728241"/>
                  <a:gd name="connsiteY9" fmla="*/ 455525 h 808925"/>
                  <a:gd name="connsiteX10" fmla="*/ 221790 w 728241"/>
                  <a:gd name="connsiteY10" fmla="*/ 592049 h 808925"/>
                  <a:gd name="connsiteX11" fmla="*/ 177922 w 728241"/>
                  <a:gd name="connsiteY11" fmla="*/ 758946 h 808925"/>
                  <a:gd name="connsiteX12" fmla="*/ 195171 w 728241"/>
                  <a:gd name="connsiteY12" fmla="*/ 808925 h 808925"/>
                  <a:gd name="connsiteX13" fmla="*/ 163033 w 728241"/>
                  <a:gd name="connsiteY13" fmla="*/ 808925 h 808925"/>
                  <a:gd name="connsiteX14" fmla="*/ 95209 w 728241"/>
                  <a:gd name="connsiteY14" fmla="*/ 762780 h 808925"/>
                  <a:gd name="connsiteX15" fmla="*/ 6932 w 728241"/>
                  <a:gd name="connsiteY15" fmla="*/ 513047 h 808925"/>
                  <a:gd name="connsiteX16" fmla="*/ 105949 w 728241"/>
                  <a:gd name="connsiteY16" fmla="*/ 244321 h 808925"/>
                  <a:gd name="connsiteX17" fmla="*/ 140196 w 728241"/>
                  <a:gd name="connsiteY17" fmla="*/ 383439 h 808925"/>
                  <a:gd name="connsiteX18" fmla="*/ 299660 w 728241"/>
                  <a:gd name="connsiteY18" fmla="*/ 0 h 80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8241" h="808925">
                    <a:moveTo>
                      <a:pt x="299660" y="0"/>
                    </a:moveTo>
                    <a:cubicBezTo>
                      <a:pt x="299660" y="0"/>
                      <a:pt x="466440" y="52402"/>
                      <a:pt x="533803" y="307695"/>
                    </a:cubicBezTo>
                    <a:cubicBezTo>
                      <a:pt x="573503" y="272384"/>
                      <a:pt x="569846" y="199566"/>
                      <a:pt x="550229" y="156208"/>
                    </a:cubicBezTo>
                    <a:cubicBezTo>
                      <a:pt x="605527" y="196856"/>
                      <a:pt x="907878" y="535410"/>
                      <a:pt x="572531" y="788199"/>
                    </a:cubicBezTo>
                    <a:lnTo>
                      <a:pt x="540651" y="808925"/>
                    </a:lnTo>
                    <a:lnTo>
                      <a:pt x="504724" y="808925"/>
                    </a:lnTo>
                    <a:lnTo>
                      <a:pt x="533795" y="705434"/>
                    </a:lnTo>
                    <a:cubicBezTo>
                      <a:pt x="545092" y="568076"/>
                      <a:pt x="481951" y="423189"/>
                      <a:pt x="371080" y="345933"/>
                    </a:cubicBezTo>
                    <a:cubicBezTo>
                      <a:pt x="380856" y="390355"/>
                      <a:pt x="368487" y="505799"/>
                      <a:pt x="303318" y="578616"/>
                    </a:cubicBezTo>
                    <a:cubicBezTo>
                      <a:pt x="317881" y="503604"/>
                      <a:pt x="281107" y="455525"/>
                      <a:pt x="281107" y="455525"/>
                    </a:cubicBezTo>
                    <a:cubicBezTo>
                      <a:pt x="281107" y="455525"/>
                      <a:pt x="268738" y="523621"/>
                      <a:pt x="221790" y="592049"/>
                    </a:cubicBezTo>
                    <a:cubicBezTo>
                      <a:pt x="189521" y="639031"/>
                      <a:pt x="164659" y="688258"/>
                      <a:pt x="177922" y="758946"/>
                    </a:cubicBezTo>
                    <a:lnTo>
                      <a:pt x="195171" y="808925"/>
                    </a:lnTo>
                    <a:lnTo>
                      <a:pt x="163033" y="808925"/>
                    </a:lnTo>
                    <a:lnTo>
                      <a:pt x="95209" y="762780"/>
                    </a:lnTo>
                    <a:cubicBezTo>
                      <a:pt x="8216" y="687821"/>
                      <a:pt x="-13018" y="610253"/>
                      <a:pt x="6932" y="513047"/>
                    </a:cubicBezTo>
                    <a:cubicBezTo>
                      <a:pt x="26615" y="417686"/>
                      <a:pt x="99764" y="339748"/>
                      <a:pt x="105949" y="244321"/>
                    </a:cubicBezTo>
                    <a:cubicBezTo>
                      <a:pt x="133612" y="294595"/>
                      <a:pt x="136937" y="330970"/>
                      <a:pt x="140196" y="383439"/>
                    </a:cubicBezTo>
                    <a:cubicBezTo>
                      <a:pt x="227974" y="275642"/>
                      <a:pt x="319344" y="131803"/>
                      <a:pt x="299660" y="0"/>
                    </a:cubicBezTo>
                    <a:close/>
                  </a:path>
                </a:pathLst>
              </a:custGeom>
              <a:solidFill>
                <a:srgbClr val="C30D0C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2167458" y="2140240"/>
              <a:ext cx="1467068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b="1" spc="300">
                  <a:solidFill>
                    <a:schemeClr val="bg1"/>
                  </a:solidFill>
                  <a:cs typeface="+mn-ea"/>
                  <a:sym typeface="+mn-lt"/>
                </a:rPr>
                <a:t>向光心理</a:t>
              </a:r>
              <a:endParaRPr lang="zh-CN" altLang="en-US" sz="2200" b="1" spc="3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4708611" y="3449935"/>
            <a:ext cx="321788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>
                <a:cs typeface="+mn-ea"/>
                <a:sym typeface="+mn-lt"/>
              </a:rPr>
              <a:t>人类对黑暗有着本能</a:t>
            </a:r>
            <a:r>
              <a:rPr lang="zh-CN" altLang="en-US" sz="1600" smtClean="0">
                <a:cs typeface="+mn-ea"/>
                <a:sym typeface="+mn-lt"/>
              </a:rPr>
              <a:t>的恐惧</a:t>
            </a:r>
            <a:r>
              <a:rPr lang="zh-CN" altLang="en-US" sz="1600">
                <a:cs typeface="+mn-ea"/>
                <a:sym typeface="+mn-lt"/>
              </a:rPr>
              <a:t>，火灾常常</a:t>
            </a:r>
            <a:r>
              <a:rPr lang="zh-CN" altLang="en-US" sz="1600" smtClean="0">
                <a:cs typeface="+mn-ea"/>
                <a:sym typeface="+mn-lt"/>
              </a:rPr>
              <a:t>伴随着</a:t>
            </a:r>
            <a:r>
              <a:rPr lang="zh-CN" altLang="en-US" sz="1600">
                <a:cs typeface="+mn-ea"/>
                <a:sym typeface="+mn-lt"/>
              </a:rPr>
              <a:t>停电发生，因此人 总是向亮光的地方走， 有的逃到窗前又</a:t>
            </a:r>
            <a:r>
              <a:rPr lang="zh-CN" altLang="en-US" sz="1600" smtClean="0">
                <a:cs typeface="+mn-ea"/>
                <a:sym typeface="+mn-lt"/>
              </a:rPr>
              <a:t>不能获得</a:t>
            </a:r>
            <a:r>
              <a:rPr lang="zh-CN" altLang="en-US" sz="1600">
                <a:cs typeface="+mn-ea"/>
                <a:sym typeface="+mn-lt"/>
              </a:rPr>
              <a:t>安全，情急之中 开窗跳楼而下。 </a:t>
            </a:r>
            <a:endParaRPr lang="zh-CN" altLang="en-US" sz="1600"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106301" y="2473402"/>
            <a:ext cx="2973908" cy="808926"/>
            <a:chOff x="1464742" y="1762202"/>
            <a:chExt cx="2973908" cy="808926"/>
          </a:xfrm>
        </p:grpSpPr>
        <p:grpSp>
          <p:nvGrpSpPr>
            <p:cNvPr id="18" name="组合 17"/>
            <p:cNvGrpSpPr/>
            <p:nvPr/>
          </p:nvGrpSpPr>
          <p:grpSpPr>
            <a:xfrm>
              <a:off x="1464742" y="1762202"/>
              <a:ext cx="2973908" cy="808926"/>
              <a:chOff x="2036242" y="2321002"/>
              <a:chExt cx="2973908" cy="808926"/>
            </a:xfrm>
          </p:grpSpPr>
          <p:sp>
            <p:nvSpPr>
              <p:cNvPr id="20" name="任意多边形 19"/>
              <p:cNvSpPr/>
              <p:nvPr/>
            </p:nvSpPr>
            <p:spPr>
              <a:xfrm>
                <a:off x="2178050" y="2663203"/>
                <a:ext cx="419100" cy="466725"/>
              </a:xfrm>
              <a:custGeom>
                <a:avLst/>
                <a:gdLst>
                  <a:gd name="connsiteX0" fmla="*/ 209550 w 419100"/>
                  <a:gd name="connsiteY0" fmla="*/ 0 h 466725"/>
                  <a:gd name="connsiteX1" fmla="*/ 419100 w 419100"/>
                  <a:gd name="connsiteY1" fmla="*/ 325749 h 466725"/>
                  <a:gd name="connsiteX2" fmla="*/ 402633 w 419100"/>
                  <a:gd name="connsiteY2" fmla="*/ 452545 h 466725"/>
                  <a:gd name="connsiteX3" fmla="*/ 397682 w 419100"/>
                  <a:gd name="connsiteY3" fmla="*/ 466725 h 466725"/>
                  <a:gd name="connsiteX4" fmla="*/ 21419 w 419100"/>
                  <a:gd name="connsiteY4" fmla="*/ 466725 h 466725"/>
                  <a:gd name="connsiteX5" fmla="*/ 16468 w 419100"/>
                  <a:gd name="connsiteY5" fmla="*/ 452545 h 466725"/>
                  <a:gd name="connsiteX6" fmla="*/ 0 w 419100"/>
                  <a:gd name="connsiteY6" fmla="*/ 325749 h 466725"/>
                  <a:gd name="connsiteX7" fmla="*/ 209550 w 419100"/>
                  <a:gd name="connsiteY7" fmla="*/ 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9100" h="466725">
                    <a:moveTo>
                      <a:pt x="209550" y="0"/>
                    </a:moveTo>
                    <a:cubicBezTo>
                      <a:pt x="325281" y="0"/>
                      <a:pt x="419100" y="145843"/>
                      <a:pt x="419100" y="325749"/>
                    </a:cubicBezTo>
                    <a:cubicBezTo>
                      <a:pt x="419100" y="370726"/>
                      <a:pt x="413236" y="413573"/>
                      <a:pt x="402633" y="452545"/>
                    </a:cubicBezTo>
                    <a:lnTo>
                      <a:pt x="397682" y="466725"/>
                    </a:lnTo>
                    <a:lnTo>
                      <a:pt x="21419" y="466725"/>
                    </a:lnTo>
                    <a:lnTo>
                      <a:pt x="16468" y="452545"/>
                    </a:lnTo>
                    <a:cubicBezTo>
                      <a:pt x="5864" y="413573"/>
                      <a:pt x="0" y="370726"/>
                      <a:pt x="0" y="325749"/>
                    </a:cubicBezTo>
                    <a:cubicBezTo>
                      <a:pt x="0" y="145843"/>
                      <a:pt x="93819" y="0"/>
                      <a:pt x="20955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平行四边形 20"/>
              <p:cNvSpPr/>
              <p:nvPr/>
            </p:nvSpPr>
            <p:spPr>
              <a:xfrm>
                <a:off x="2578100" y="2663202"/>
                <a:ext cx="2432050" cy="466725"/>
              </a:xfrm>
              <a:prstGeom prst="parallelogram">
                <a:avLst/>
              </a:prstGeom>
              <a:solidFill>
                <a:srgbClr val="C30D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任意多边形 21"/>
              <p:cNvSpPr>
                <a:spLocks noChangeAspect="1"/>
              </p:cNvSpPr>
              <p:nvPr/>
            </p:nvSpPr>
            <p:spPr bwMode="auto">
              <a:xfrm>
                <a:off x="2036242" y="2321002"/>
                <a:ext cx="728241" cy="808925"/>
              </a:xfrm>
              <a:custGeom>
                <a:avLst/>
                <a:gdLst>
                  <a:gd name="connsiteX0" fmla="*/ 299660 w 728241"/>
                  <a:gd name="connsiteY0" fmla="*/ 0 h 808925"/>
                  <a:gd name="connsiteX1" fmla="*/ 533803 w 728241"/>
                  <a:gd name="connsiteY1" fmla="*/ 307695 h 808925"/>
                  <a:gd name="connsiteX2" fmla="*/ 550229 w 728241"/>
                  <a:gd name="connsiteY2" fmla="*/ 156208 h 808925"/>
                  <a:gd name="connsiteX3" fmla="*/ 572531 w 728241"/>
                  <a:gd name="connsiteY3" fmla="*/ 788199 h 808925"/>
                  <a:gd name="connsiteX4" fmla="*/ 540651 w 728241"/>
                  <a:gd name="connsiteY4" fmla="*/ 808925 h 808925"/>
                  <a:gd name="connsiteX5" fmla="*/ 504724 w 728241"/>
                  <a:gd name="connsiteY5" fmla="*/ 808925 h 808925"/>
                  <a:gd name="connsiteX6" fmla="*/ 533795 w 728241"/>
                  <a:gd name="connsiteY6" fmla="*/ 705434 h 808925"/>
                  <a:gd name="connsiteX7" fmla="*/ 371080 w 728241"/>
                  <a:gd name="connsiteY7" fmla="*/ 345933 h 808925"/>
                  <a:gd name="connsiteX8" fmla="*/ 303318 w 728241"/>
                  <a:gd name="connsiteY8" fmla="*/ 578616 h 808925"/>
                  <a:gd name="connsiteX9" fmla="*/ 281107 w 728241"/>
                  <a:gd name="connsiteY9" fmla="*/ 455525 h 808925"/>
                  <a:gd name="connsiteX10" fmla="*/ 221790 w 728241"/>
                  <a:gd name="connsiteY10" fmla="*/ 592049 h 808925"/>
                  <a:gd name="connsiteX11" fmla="*/ 177922 w 728241"/>
                  <a:gd name="connsiteY11" fmla="*/ 758946 h 808925"/>
                  <a:gd name="connsiteX12" fmla="*/ 195171 w 728241"/>
                  <a:gd name="connsiteY12" fmla="*/ 808925 h 808925"/>
                  <a:gd name="connsiteX13" fmla="*/ 163033 w 728241"/>
                  <a:gd name="connsiteY13" fmla="*/ 808925 h 808925"/>
                  <a:gd name="connsiteX14" fmla="*/ 95209 w 728241"/>
                  <a:gd name="connsiteY14" fmla="*/ 762780 h 808925"/>
                  <a:gd name="connsiteX15" fmla="*/ 6932 w 728241"/>
                  <a:gd name="connsiteY15" fmla="*/ 513047 h 808925"/>
                  <a:gd name="connsiteX16" fmla="*/ 105949 w 728241"/>
                  <a:gd name="connsiteY16" fmla="*/ 244321 h 808925"/>
                  <a:gd name="connsiteX17" fmla="*/ 140196 w 728241"/>
                  <a:gd name="connsiteY17" fmla="*/ 383439 h 808925"/>
                  <a:gd name="connsiteX18" fmla="*/ 299660 w 728241"/>
                  <a:gd name="connsiteY18" fmla="*/ 0 h 80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8241" h="808925">
                    <a:moveTo>
                      <a:pt x="299660" y="0"/>
                    </a:moveTo>
                    <a:cubicBezTo>
                      <a:pt x="299660" y="0"/>
                      <a:pt x="466440" y="52402"/>
                      <a:pt x="533803" y="307695"/>
                    </a:cubicBezTo>
                    <a:cubicBezTo>
                      <a:pt x="573503" y="272384"/>
                      <a:pt x="569846" y="199566"/>
                      <a:pt x="550229" y="156208"/>
                    </a:cubicBezTo>
                    <a:cubicBezTo>
                      <a:pt x="605527" y="196856"/>
                      <a:pt x="907878" y="535410"/>
                      <a:pt x="572531" y="788199"/>
                    </a:cubicBezTo>
                    <a:lnTo>
                      <a:pt x="540651" y="808925"/>
                    </a:lnTo>
                    <a:lnTo>
                      <a:pt x="504724" y="808925"/>
                    </a:lnTo>
                    <a:lnTo>
                      <a:pt x="533795" y="705434"/>
                    </a:lnTo>
                    <a:cubicBezTo>
                      <a:pt x="545092" y="568076"/>
                      <a:pt x="481951" y="423189"/>
                      <a:pt x="371080" y="345933"/>
                    </a:cubicBezTo>
                    <a:cubicBezTo>
                      <a:pt x="380856" y="390355"/>
                      <a:pt x="368487" y="505799"/>
                      <a:pt x="303318" y="578616"/>
                    </a:cubicBezTo>
                    <a:cubicBezTo>
                      <a:pt x="317881" y="503604"/>
                      <a:pt x="281107" y="455525"/>
                      <a:pt x="281107" y="455525"/>
                    </a:cubicBezTo>
                    <a:cubicBezTo>
                      <a:pt x="281107" y="455525"/>
                      <a:pt x="268738" y="523621"/>
                      <a:pt x="221790" y="592049"/>
                    </a:cubicBezTo>
                    <a:cubicBezTo>
                      <a:pt x="189521" y="639031"/>
                      <a:pt x="164659" y="688258"/>
                      <a:pt x="177922" y="758946"/>
                    </a:cubicBezTo>
                    <a:lnTo>
                      <a:pt x="195171" y="808925"/>
                    </a:lnTo>
                    <a:lnTo>
                      <a:pt x="163033" y="808925"/>
                    </a:lnTo>
                    <a:lnTo>
                      <a:pt x="95209" y="762780"/>
                    </a:lnTo>
                    <a:cubicBezTo>
                      <a:pt x="8216" y="687821"/>
                      <a:pt x="-13018" y="610253"/>
                      <a:pt x="6932" y="513047"/>
                    </a:cubicBezTo>
                    <a:cubicBezTo>
                      <a:pt x="26615" y="417686"/>
                      <a:pt x="99764" y="339748"/>
                      <a:pt x="105949" y="244321"/>
                    </a:cubicBezTo>
                    <a:cubicBezTo>
                      <a:pt x="133612" y="294595"/>
                      <a:pt x="136937" y="330970"/>
                      <a:pt x="140196" y="383439"/>
                    </a:cubicBezTo>
                    <a:cubicBezTo>
                      <a:pt x="227974" y="275642"/>
                      <a:pt x="319344" y="131803"/>
                      <a:pt x="299660" y="0"/>
                    </a:cubicBezTo>
                    <a:close/>
                  </a:path>
                </a:pathLst>
              </a:custGeom>
              <a:solidFill>
                <a:srgbClr val="C30D0C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2167458" y="2140240"/>
              <a:ext cx="1467068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b="1" spc="300">
                  <a:solidFill>
                    <a:schemeClr val="bg1"/>
                  </a:solidFill>
                  <a:cs typeface="+mn-ea"/>
                  <a:sym typeface="+mn-lt"/>
                </a:rPr>
                <a:t>模仿心理</a:t>
              </a:r>
              <a:endParaRPr lang="zh-CN" altLang="en-US" sz="2200" b="1" spc="3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8119295" y="3449935"/>
            <a:ext cx="3217881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>
                <a:cs typeface="+mn-ea"/>
                <a:sym typeface="+mn-lt"/>
              </a:rPr>
              <a:t>人的行为具有明显</a:t>
            </a:r>
            <a:r>
              <a:rPr lang="zh-CN" altLang="en-US" sz="1600" smtClean="0">
                <a:cs typeface="+mn-ea"/>
                <a:sym typeface="+mn-lt"/>
              </a:rPr>
              <a:t>的感染</a:t>
            </a:r>
            <a:r>
              <a:rPr lang="zh-CN" altLang="en-US" sz="1600">
                <a:cs typeface="+mn-ea"/>
                <a:sym typeface="+mn-lt"/>
              </a:rPr>
              <a:t>作用。因此，</a:t>
            </a:r>
            <a:r>
              <a:rPr lang="zh-CN" altLang="en-US" sz="1600" smtClean="0">
                <a:cs typeface="+mn-ea"/>
                <a:sym typeface="+mn-lt"/>
              </a:rPr>
              <a:t>前面</a:t>
            </a:r>
            <a:r>
              <a:rPr lang="zh-CN" altLang="en-US" sz="1600">
                <a:cs typeface="+mn-ea"/>
                <a:sym typeface="+mn-lt"/>
              </a:rPr>
              <a:t>的人走对了，</a:t>
            </a:r>
            <a:r>
              <a:rPr lang="zh-CN" altLang="en-US" sz="1600" smtClean="0">
                <a:cs typeface="+mn-ea"/>
                <a:sym typeface="+mn-lt"/>
              </a:rPr>
              <a:t>后面的</a:t>
            </a:r>
            <a:r>
              <a:rPr lang="zh-CN" altLang="en-US" sz="1600">
                <a:cs typeface="+mn-ea"/>
                <a:sym typeface="+mn-lt"/>
              </a:rPr>
              <a:t>人也就跟对了，</a:t>
            </a:r>
            <a:r>
              <a:rPr lang="zh-CN" altLang="en-US" sz="1600" smtClean="0">
                <a:cs typeface="+mn-ea"/>
                <a:sym typeface="+mn-lt"/>
              </a:rPr>
              <a:t>前面</a:t>
            </a:r>
            <a:r>
              <a:rPr lang="zh-CN" altLang="en-US" sz="1600">
                <a:cs typeface="+mn-ea"/>
                <a:sym typeface="+mn-lt"/>
              </a:rPr>
              <a:t>的人走错了，</a:t>
            </a:r>
            <a:r>
              <a:rPr lang="zh-CN" altLang="en-US" sz="1600" smtClean="0">
                <a:cs typeface="+mn-ea"/>
                <a:sym typeface="+mn-lt"/>
              </a:rPr>
              <a:t>后面的</a:t>
            </a:r>
            <a:r>
              <a:rPr lang="zh-CN" altLang="en-US" sz="1600">
                <a:cs typeface="+mn-ea"/>
                <a:sym typeface="+mn-lt"/>
              </a:rPr>
              <a:t>人也跟着遭殃。</a:t>
            </a:r>
            <a:endParaRPr lang="zh-CN" altLang="en-US" sz="16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9" grpId="0"/>
      <p:bldP spid="16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4695617" y="742935"/>
            <a:ext cx="280076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400" b="1" dirty="0">
                <a:solidFill>
                  <a:srgbClr val="C00000"/>
                </a:solidFill>
                <a:cs typeface="+mn-ea"/>
                <a:sym typeface="+mn-lt"/>
              </a:rPr>
              <a:t>五大逃生误区</a:t>
            </a:r>
            <a:endParaRPr lang="zh-CN" altLang="en-US" sz="3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60217" y="2257502"/>
            <a:ext cx="2973908" cy="808926"/>
            <a:chOff x="1464742" y="1762202"/>
            <a:chExt cx="2973908" cy="808926"/>
          </a:xfrm>
        </p:grpSpPr>
        <p:grpSp>
          <p:nvGrpSpPr>
            <p:cNvPr id="4" name="组合 3"/>
            <p:cNvGrpSpPr/>
            <p:nvPr/>
          </p:nvGrpSpPr>
          <p:grpSpPr>
            <a:xfrm>
              <a:off x="1464742" y="1762202"/>
              <a:ext cx="2973908" cy="808926"/>
              <a:chOff x="2036242" y="2321002"/>
              <a:chExt cx="2973908" cy="808926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2178050" y="2663203"/>
                <a:ext cx="419100" cy="466725"/>
              </a:xfrm>
              <a:custGeom>
                <a:avLst/>
                <a:gdLst>
                  <a:gd name="connsiteX0" fmla="*/ 209550 w 419100"/>
                  <a:gd name="connsiteY0" fmla="*/ 0 h 466725"/>
                  <a:gd name="connsiteX1" fmla="*/ 419100 w 419100"/>
                  <a:gd name="connsiteY1" fmla="*/ 325749 h 466725"/>
                  <a:gd name="connsiteX2" fmla="*/ 402633 w 419100"/>
                  <a:gd name="connsiteY2" fmla="*/ 452545 h 466725"/>
                  <a:gd name="connsiteX3" fmla="*/ 397682 w 419100"/>
                  <a:gd name="connsiteY3" fmla="*/ 466725 h 466725"/>
                  <a:gd name="connsiteX4" fmla="*/ 21419 w 419100"/>
                  <a:gd name="connsiteY4" fmla="*/ 466725 h 466725"/>
                  <a:gd name="connsiteX5" fmla="*/ 16468 w 419100"/>
                  <a:gd name="connsiteY5" fmla="*/ 452545 h 466725"/>
                  <a:gd name="connsiteX6" fmla="*/ 0 w 419100"/>
                  <a:gd name="connsiteY6" fmla="*/ 325749 h 466725"/>
                  <a:gd name="connsiteX7" fmla="*/ 209550 w 419100"/>
                  <a:gd name="connsiteY7" fmla="*/ 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9100" h="466725">
                    <a:moveTo>
                      <a:pt x="209550" y="0"/>
                    </a:moveTo>
                    <a:cubicBezTo>
                      <a:pt x="325281" y="0"/>
                      <a:pt x="419100" y="145843"/>
                      <a:pt x="419100" y="325749"/>
                    </a:cubicBezTo>
                    <a:cubicBezTo>
                      <a:pt x="419100" y="370726"/>
                      <a:pt x="413236" y="413573"/>
                      <a:pt x="402633" y="452545"/>
                    </a:cubicBezTo>
                    <a:lnTo>
                      <a:pt x="397682" y="466725"/>
                    </a:lnTo>
                    <a:lnTo>
                      <a:pt x="21419" y="466725"/>
                    </a:lnTo>
                    <a:lnTo>
                      <a:pt x="16468" y="452545"/>
                    </a:lnTo>
                    <a:cubicBezTo>
                      <a:pt x="5864" y="413573"/>
                      <a:pt x="0" y="370726"/>
                      <a:pt x="0" y="325749"/>
                    </a:cubicBezTo>
                    <a:cubicBezTo>
                      <a:pt x="0" y="145843"/>
                      <a:pt x="93819" y="0"/>
                      <a:pt x="20955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平行四边形 6"/>
              <p:cNvSpPr/>
              <p:nvPr/>
            </p:nvSpPr>
            <p:spPr>
              <a:xfrm>
                <a:off x="2578100" y="2663202"/>
                <a:ext cx="2432050" cy="466725"/>
              </a:xfrm>
              <a:prstGeom prst="parallelogram">
                <a:avLst/>
              </a:prstGeom>
              <a:solidFill>
                <a:srgbClr val="C30D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任意多边形 7"/>
              <p:cNvSpPr>
                <a:spLocks noChangeAspect="1"/>
              </p:cNvSpPr>
              <p:nvPr/>
            </p:nvSpPr>
            <p:spPr bwMode="auto">
              <a:xfrm>
                <a:off x="2036242" y="2321002"/>
                <a:ext cx="728241" cy="808925"/>
              </a:xfrm>
              <a:custGeom>
                <a:avLst/>
                <a:gdLst>
                  <a:gd name="connsiteX0" fmla="*/ 299660 w 728241"/>
                  <a:gd name="connsiteY0" fmla="*/ 0 h 808925"/>
                  <a:gd name="connsiteX1" fmla="*/ 533803 w 728241"/>
                  <a:gd name="connsiteY1" fmla="*/ 307695 h 808925"/>
                  <a:gd name="connsiteX2" fmla="*/ 550229 w 728241"/>
                  <a:gd name="connsiteY2" fmla="*/ 156208 h 808925"/>
                  <a:gd name="connsiteX3" fmla="*/ 572531 w 728241"/>
                  <a:gd name="connsiteY3" fmla="*/ 788199 h 808925"/>
                  <a:gd name="connsiteX4" fmla="*/ 540651 w 728241"/>
                  <a:gd name="connsiteY4" fmla="*/ 808925 h 808925"/>
                  <a:gd name="connsiteX5" fmla="*/ 504724 w 728241"/>
                  <a:gd name="connsiteY5" fmla="*/ 808925 h 808925"/>
                  <a:gd name="connsiteX6" fmla="*/ 533795 w 728241"/>
                  <a:gd name="connsiteY6" fmla="*/ 705434 h 808925"/>
                  <a:gd name="connsiteX7" fmla="*/ 371080 w 728241"/>
                  <a:gd name="connsiteY7" fmla="*/ 345933 h 808925"/>
                  <a:gd name="connsiteX8" fmla="*/ 303318 w 728241"/>
                  <a:gd name="connsiteY8" fmla="*/ 578616 h 808925"/>
                  <a:gd name="connsiteX9" fmla="*/ 281107 w 728241"/>
                  <a:gd name="connsiteY9" fmla="*/ 455525 h 808925"/>
                  <a:gd name="connsiteX10" fmla="*/ 221790 w 728241"/>
                  <a:gd name="connsiteY10" fmla="*/ 592049 h 808925"/>
                  <a:gd name="connsiteX11" fmla="*/ 177922 w 728241"/>
                  <a:gd name="connsiteY11" fmla="*/ 758946 h 808925"/>
                  <a:gd name="connsiteX12" fmla="*/ 195171 w 728241"/>
                  <a:gd name="connsiteY12" fmla="*/ 808925 h 808925"/>
                  <a:gd name="connsiteX13" fmla="*/ 163033 w 728241"/>
                  <a:gd name="connsiteY13" fmla="*/ 808925 h 808925"/>
                  <a:gd name="connsiteX14" fmla="*/ 95209 w 728241"/>
                  <a:gd name="connsiteY14" fmla="*/ 762780 h 808925"/>
                  <a:gd name="connsiteX15" fmla="*/ 6932 w 728241"/>
                  <a:gd name="connsiteY15" fmla="*/ 513047 h 808925"/>
                  <a:gd name="connsiteX16" fmla="*/ 105949 w 728241"/>
                  <a:gd name="connsiteY16" fmla="*/ 244321 h 808925"/>
                  <a:gd name="connsiteX17" fmla="*/ 140196 w 728241"/>
                  <a:gd name="connsiteY17" fmla="*/ 383439 h 808925"/>
                  <a:gd name="connsiteX18" fmla="*/ 299660 w 728241"/>
                  <a:gd name="connsiteY18" fmla="*/ 0 h 80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8241" h="808925">
                    <a:moveTo>
                      <a:pt x="299660" y="0"/>
                    </a:moveTo>
                    <a:cubicBezTo>
                      <a:pt x="299660" y="0"/>
                      <a:pt x="466440" y="52402"/>
                      <a:pt x="533803" y="307695"/>
                    </a:cubicBezTo>
                    <a:cubicBezTo>
                      <a:pt x="573503" y="272384"/>
                      <a:pt x="569846" y="199566"/>
                      <a:pt x="550229" y="156208"/>
                    </a:cubicBezTo>
                    <a:cubicBezTo>
                      <a:pt x="605527" y="196856"/>
                      <a:pt x="907878" y="535410"/>
                      <a:pt x="572531" y="788199"/>
                    </a:cubicBezTo>
                    <a:lnTo>
                      <a:pt x="540651" y="808925"/>
                    </a:lnTo>
                    <a:lnTo>
                      <a:pt x="504724" y="808925"/>
                    </a:lnTo>
                    <a:lnTo>
                      <a:pt x="533795" y="705434"/>
                    </a:lnTo>
                    <a:cubicBezTo>
                      <a:pt x="545092" y="568076"/>
                      <a:pt x="481951" y="423189"/>
                      <a:pt x="371080" y="345933"/>
                    </a:cubicBezTo>
                    <a:cubicBezTo>
                      <a:pt x="380856" y="390355"/>
                      <a:pt x="368487" y="505799"/>
                      <a:pt x="303318" y="578616"/>
                    </a:cubicBezTo>
                    <a:cubicBezTo>
                      <a:pt x="317881" y="503604"/>
                      <a:pt x="281107" y="455525"/>
                      <a:pt x="281107" y="455525"/>
                    </a:cubicBezTo>
                    <a:cubicBezTo>
                      <a:pt x="281107" y="455525"/>
                      <a:pt x="268738" y="523621"/>
                      <a:pt x="221790" y="592049"/>
                    </a:cubicBezTo>
                    <a:cubicBezTo>
                      <a:pt x="189521" y="639031"/>
                      <a:pt x="164659" y="688258"/>
                      <a:pt x="177922" y="758946"/>
                    </a:cubicBezTo>
                    <a:lnTo>
                      <a:pt x="195171" y="808925"/>
                    </a:lnTo>
                    <a:lnTo>
                      <a:pt x="163033" y="808925"/>
                    </a:lnTo>
                    <a:lnTo>
                      <a:pt x="95209" y="762780"/>
                    </a:lnTo>
                    <a:cubicBezTo>
                      <a:pt x="8216" y="687821"/>
                      <a:pt x="-13018" y="610253"/>
                      <a:pt x="6932" y="513047"/>
                    </a:cubicBezTo>
                    <a:cubicBezTo>
                      <a:pt x="26615" y="417686"/>
                      <a:pt x="99764" y="339748"/>
                      <a:pt x="105949" y="244321"/>
                    </a:cubicBezTo>
                    <a:cubicBezTo>
                      <a:pt x="133612" y="294595"/>
                      <a:pt x="136937" y="330970"/>
                      <a:pt x="140196" y="383439"/>
                    </a:cubicBezTo>
                    <a:cubicBezTo>
                      <a:pt x="227974" y="275642"/>
                      <a:pt x="319344" y="131803"/>
                      <a:pt x="299660" y="0"/>
                    </a:cubicBezTo>
                    <a:close/>
                  </a:path>
                </a:pathLst>
              </a:custGeom>
              <a:solidFill>
                <a:srgbClr val="C30D0C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2167458" y="2140240"/>
              <a:ext cx="1467068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b="1" spc="300">
                  <a:solidFill>
                    <a:schemeClr val="bg1"/>
                  </a:solidFill>
                  <a:cs typeface="+mn-ea"/>
                  <a:sym typeface="+mn-lt"/>
                </a:rPr>
                <a:t>习惯心理</a:t>
              </a:r>
              <a:endParaRPr lang="zh-CN" altLang="en-US" sz="2200" b="1" spc="3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873211" y="3234035"/>
            <a:ext cx="3217881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>
                <a:cs typeface="+mn-ea"/>
                <a:sym typeface="+mn-lt"/>
              </a:rPr>
              <a:t>人习惯走熟悉的线路，在着火现场，众多</a:t>
            </a:r>
            <a:r>
              <a:rPr lang="zh-CN" altLang="en-US" sz="1600" smtClean="0">
                <a:cs typeface="+mn-ea"/>
                <a:sym typeface="+mn-lt"/>
              </a:rPr>
              <a:t>人因为</a:t>
            </a:r>
            <a:r>
              <a:rPr lang="zh-CN" altLang="en-US" sz="1600">
                <a:cs typeface="+mn-ea"/>
                <a:sym typeface="+mn-lt"/>
              </a:rPr>
              <a:t>这一习惯而拥挤在</a:t>
            </a:r>
            <a:r>
              <a:rPr lang="zh-CN" altLang="en-US" sz="1600" smtClean="0">
                <a:cs typeface="+mn-ea"/>
                <a:sym typeface="+mn-lt"/>
              </a:rPr>
              <a:t>一个</a:t>
            </a:r>
            <a:r>
              <a:rPr lang="zh-CN" altLang="en-US" sz="1600">
                <a:cs typeface="+mn-ea"/>
                <a:sym typeface="+mn-lt"/>
              </a:rPr>
              <a:t>通道口，使逃生工作难度加大，不利于尽快</a:t>
            </a:r>
            <a:r>
              <a:rPr lang="zh-CN" altLang="en-US" sz="1600" smtClean="0">
                <a:cs typeface="+mn-ea"/>
                <a:sym typeface="+mn-lt"/>
              </a:rPr>
              <a:t>脱离危险</a:t>
            </a:r>
            <a:r>
              <a:rPr lang="zh-CN" altLang="en-US" sz="1600">
                <a:cs typeface="+mn-ea"/>
                <a:sym typeface="+mn-lt"/>
              </a:rPr>
              <a:t>。</a:t>
            </a:r>
            <a:endParaRPr lang="zh-CN" altLang="en-US" sz="1600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302417" y="2257502"/>
            <a:ext cx="2973908" cy="808926"/>
            <a:chOff x="1464742" y="1762202"/>
            <a:chExt cx="2973908" cy="808926"/>
          </a:xfrm>
        </p:grpSpPr>
        <p:grpSp>
          <p:nvGrpSpPr>
            <p:cNvPr id="11" name="组合 10"/>
            <p:cNvGrpSpPr/>
            <p:nvPr/>
          </p:nvGrpSpPr>
          <p:grpSpPr>
            <a:xfrm>
              <a:off x="1464742" y="1762202"/>
              <a:ext cx="2973908" cy="808926"/>
              <a:chOff x="2036242" y="2321002"/>
              <a:chExt cx="2973908" cy="808926"/>
            </a:xfrm>
          </p:grpSpPr>
          <p:sp>
            <p:nvSpPr>
              <p:cNvPr id="13" name="任意多边形 12"/>
              <p:cNvSpPr/>
              <p:nvPr/>
            </p:nvSpPr>
            <p:spPr>
              <a:xfrm>
                <a:off x="2178050" y="2663203"/>
                <a:ext cx="419100" cy="466725"/>
              </a:xfrm>
              <a:custGeom>
                <a:avLst/>
                <a:gdLst>
                  <a:gd name="connsiteX0" fmla="*/ 209550 w 419100"/>
                  <a:gd name="connsiteY0" fmla="*/ 0 h 466725"/>
                  <a:gd name="connsiteX1" fmla="*/ 419100 w 419100"/>
                  <a:gd name="connsiteY1" fmla="*/ 325749 h 466725"/>
                  <a:gd name="connsiteX2" fmla="*/ 402633 w 419100"/>
                  <a:gd name="connsiteY2" fmla="*/ 452545 h 466725"/>
                  <a:gd name="connsiteX3" fmla="*/ 397682 w 419100"/>
                  <a:gd name="connsiteY3" fmla="*/ 466725 h 466725"/>
                  <a:gd name="connsiteX4" fmla="*/ 21419 w 419100"/>
                  <a:gd name="connsiteY4" fmla="*/ 466725 h 466725"/>
                  <a:gd name="connsiteX5" fmla="*/ 16468 w 419100"/>
                  <a:gd name="connsiteY5" fmla="*/ 452545 h 466725"/>
                  <a:gd name="connsiteX6" fmla="*/ 0 w 419100"/>
                  <a:gd name="connsiteY6" fmla="*/ 325749 h 466725"/>
                  <a:gd name="connsiteX7" fmla="*/ 209550 w 419100"/>
                  <a:gd name="connsiteY7" fmla="*/ 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9100" h="466725">
                    <a:moveTo>
                      <a:pt x="209550" y="0"/>
                    </a:moveTo>
                    <a:cubicBezTo>
                      <a:pt x="325281" y="0"/>
                      <a:pt x="419100" y="145843"/>
                      <a:pt x="419100" y="325749"/>
                    </a:cubicBezTo>
                    <a:cubicBezTo>
                      <a:pt x="419100" y="370726"/>
                      <a:pt x="413236" y="413573"/>
                      <a:pt x="402633" y="452545"/>
                    </a:cubicBezTo>
                    <a:lnTo>
                      <a:pt x="397682" y="466725"/>
                    </a:lnTo>
                    <a:lnTo>
                      <a:pt x="21419" y="466725"/>
                    </a:lnTo>
                    <a:lnTo>
                      <a:pt x="16468" y="452545"/>
                    </a:lnTo>
                    <a:cubicBezTo>
                      <a:pt x="5864" y="413573"/>
                      <a:pt x="0" y="370726"/>
                      <a:pt x="0" y="325749"/>
                    </a:cubicBezTo>
                    <a:cubicBezTo>
                      <a:pt x="0" y="145843"/>
                      <a:pt x="93819" y="0"/>
                      <a:pt x="20955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平行四边形 13"/>
              <p:cNvSpPr/>
              <p:nvPr/>
            </p:nvSpPr>
            <p:spPr>
              <a:xfrm>
                <a:off x="2578100" y="2663202"/>
                <a:ext cx="2432050" cy="466725"/>
              </a:xfrm>
              <a:prstGeom prst="parallelogram">
                <a:avLst/>
              </a:prstGeom>
              <a:solidFill>
                <a:srgbClr val="C30D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任意多边形 14"/>
              <p:cNvSpPr>
                <a:spLocks noChangeAspect="1"/>
              </p:cNvSpPr>
              <p:nvPr/>
            </p:nvSpPr>
            <p:spPr bwMode="auto">
              <a:xfrm>
                <a:off x="2036242" y="2321002"/>
                <a:ext cx="728241" cy="808925"/>
              </a:xfrm>
              <a:custGeom>
                <a:avLst/>
                <a:gdLst>
                  <a:gd name="connsiteX0" fmla="*/ 299660 w 728241"/>
                  <a:gd name="connsiteY0" fmla="*/ 0 h 808925"/>
                  <a:gd name="connsiteX1" fmla="*/ 533803 w 728241"/>
                  <a:gd name="connsiteY1" fmla="*/ 307695 h 808925"/>
                  <a:gd name="connsiteX2" fmla="*/ 550229 w 728241"/>
                  <a:gd name="connsiteY2" fmla="*/ 156208 h 808925"/>
                  <a:gd name="connsiteX3" fmla="*/ 572531 w 728241"/>
                  <a:gd name="connsiteY3" fmla="*/ 788199 h 808925"/>
                  <a:gd name="connsiteX4" fmla="*/ 540651 w 728241"/>
                  <a:gd name="connsiteY4" fmla="*/ 808925 h 808925"/>
                  <a:gd name="connsiteX5" fmla="*/ 504724 w 728241"/>
                  <a:gd name="connsiteY5" fmla="*/ 808925 h 808925"/>
                  <a:gd name="connsiteX6" fmla="*/ 533795 w 728241"/>
                  <a:gd name="connsiteY6" fmla="*/ 705434 h 808925"/>
                  <a:gd name="connsiteX7" fmla="*/ 371080 w 728241"/>
                  <a:gd name="connsiteY7" fmla="*/ 345933 h 808925"/>
                  <a:gd name="connsiteX8" fmla="*/ 303318 w 728241"/>
                  <a:gd name="connsiteY8" fmla="*/ 578616 h 808925"/>
                  <a:gd name="connsiteX9" fmla="*/ 281107 w 728241"/>
                  <a:gd name="connsiteY9" fmla="*/ 455525 h 808925"/>
                  <a:gd name="connsiteX10" fmla="*/ 221790 w 728241"/>
                  <a:gd name="connsiteY10" fmla="*/ 592049 h 808925"/>
                  <a:gd name="connsiteX11" fmla="*/ 177922 w 728241"/>
                  <a:gd name="connsiteY11" fmla="*/ 758946 h 808925"/>
                  <a:gd name="connsiteX12" fmla="*/ 195171 w 728241"/>
                  <a:gd name="connsiteY12" fmla="*/ 808925 h 808925"/>
                  <a:gd name="connsiteX13" fmla="*/ 163033 w 728241"/>
                  <a:gd name="connsiteY13" fmla="*/ 808925 h 808925"/>
                  <a:gd name="connsiteX14" fmla="*/ 95209 w 728241"/>
                  <a:gd name="connsiteY14" fmla="*/ 762780 h 808925"/>
                  <a:gd name="connsiteX15" fmla="*/ 6932 w 728241"/>
                  <a:gd name="connsiteY15" fmla="*/ 513047 h 808925"/>
                  <a:gd name="connsiteX16" fmla="*/ 105949 w 728241"/>
                  <a:gd name="connsiteY16" fmla="*/ 244321 h 808925"/>
                  <a:gd name="connsiteX17" fmla="*/ 140196 w 728241"/>
                  <a:gd name="connsiteY17" fmla="*/ 383439 h 808925"/>
                  <a:gd name="connsiteX18" fmla="*/ 299660 w 728241"/>
                  <a:gd name="connsiteY18" fmla="*/ 0 h 80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8241" h="808925">
                    <a:moveTo>
                      <a:pt x="299660" y="0"/>
                    </a:moveTo>
                    <a:cubicBezTo>
                      <a:pt x="299660" y="0"/>
                      <a:pt x="466440" y="52402"/>
                      <a:pt x="533803" y="307695"/>
                    </a:cubicBezTo>
                    <a:cubicBezTo>
                      <a:pt x="573503" y="272384"/>
                      <a:pt x="569846" y="199566"/>
                      <a:pt x="550229" y="156208"/>
                    </a:cubicBezTo>
                    <a:cubicBezTo>
                      <a:pt x="605527" y="196856"/>
                      <a:pt x="907878" y="535410"/>
                      <a:pt x="572531" y="788199"/>
                    </a:cubicBezTo>
                    <a:lnTo>
                      <a:pt x="540651" y="808925"/>
                    </a:lnTo>
                    <a:lnTo>
                      <a:pt x="504724" y="808925"/>
                    </a:lnTo>
                    <a:lnTo>
                      <a:pt x="533795" y="705434"/>
                    </a:lnTo>
                    <a:cubicBezTo>
                      <a:pt x="545092" y="568076"/>
                      <a:pt x="481951" y="423189"/>
                      <a:pt x="371080" y="345933"/>
                    </a:cubicBezTo>
                    <a:cubicBezTo>
                      <a:pt x="380856" y="390355"/>
                      <a:pt x="368487" y="505799"/>
                      <a:pt x="303318" y="578616"/>
                    </a:cubicBezTo>
                    <a:cubicBezTo>
                      <a:pt x="317881" y="503604"/>
                      <a:pt x="281107" y="455525"/>
                      <a:pt x="281107" y="455525"/>
                    </a:cubicBezTo>
                    <a:cubicBezTo>
                      <a:pt x="281107" y="455525"/>
                      <a:pt x="268738" y="523621"/>
                      <a:pt x="221790" y="592049"/>
                    </a:cubicBezTo>
                    <a:cubicBezTo>
                      <a:pt x="189521" y="639031"/>
                      <a:pt x="164659" y="688258"/>
                      <a:pt x="177922" y="758946"/>
                    </a:cubicBezTo>
                    <a:lnTo>
                      <a:pt x="195171" y="808925"/>
                    </a:lnTo>
                    <a:lnTo>
                      <a:pt x="163033" y="808925"/>
                    </a:lnTo>
                    <a:lnTo>
                      <a:pt x="95209" y="762780"/>
                    </a:lnTo>
                    <a:cubicBezTo>
                      <a:pt x="8216" y="687821"/>
                      <a:pt x="-13018" y="610253"/>
                      <a:pt x="6932" y="513047"/>
                    </a:cubicBezTo>
                    <a:cubicBezTo>
                      <a:pt x="26615" y="417686"/>
                      <a:pt x="99764" y="339748"/>
                      <a:pt x="105949" y="244321"/>
                    </a:cubicBezTo>
                    <a:cubicBezTo>
                      <a:pt x="133612" y="294595"/>
                      <a:pt x="136937" y="330970"/>
                      <a:pt x="140196" y="383439"/>
                    </a:cubicBezTo>
                    <a:cubicBezTo>
                      <a:pt x="227974" y="275642"/>
                      <a:pt x="319344" y="131803"/>
                      <a:pt x="299660" y="0"/>
                    </a:cubicBezTo>
                    <a:close/>
                  </a:path>
                </a:pathLst>
              </a:custGeom>
              <a:solidFill>
                <a:srgbClr val="C30D0C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2167458" y="2140240"/>
              <a:ext cx="2108269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b="1" spc="300" smtClean="0">
                  <a:solidFill>
                    <a:schemeClr val="bg1"/>
                  </a:solidFill>
                  <a:cs typeface="+mn-ea"/>
                  <a:sym typeface="+mn-lt"/>
                </a:rPr>
                <a:t>趋利避害心理</a:t>
              </a:r>
              <a:endParaRPr lang="zh-CN" altLang="en-US" sz="2200" b="1" spc="3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8315411" y="3234035"/>
            <a:ext cx="321788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mtClean="0">
                <a:cs typeface="+mn-ea"/>
                <a:sym typeface="+mn-lt"/>
              </a:rPr>
              <a:t>趋利避害</a:t>
            </a:r>
            <a:r>
              <a:rPr lang="zh-CN" altLang="en-US" sz="1600">
                <a:cs typeface="+mn-ea"/>
                <a:sym typeface="+mn-lt"/>
              </a:rPr>
              <a:t>是人类与</a:t>
            </a:r>
            <a:r>
              <a:rPr lang="zh-CN" altLang="en-US" sz="1600" smtClean="0">
                <a:cs typeface="+mn-ea"/>
                <a:sym typeface="+mn-lt"/>
              </a:rPr>
              <a:t>动物共有</a:t>
            </a:r>
            <a:r>
              <a:rPr lang="zh-CN" altLang="en-US" sz="1600">
                <a:cs typeface="+mn-ea"/>
                <a:sym typeface="+mn-lt"/>
              </a:rPr>
              <a:t>的本性，在生命</a:t>
            </a:r>
            <a:r>
              <a:rPr lang="zh-CN" altLang="en-US" sz="1600" smtClean="0">
                <a:cs typeface="+mn-ea"/>
                <a:sym typeface="+mn-lt"/>
              </a:rPr>
              <a:t>受到</a:t>
            </a:r>
            <a:r>
              <a:rPr lang="zh-CN" altLang="en-US" sz="1600">
                <a:cs typeface="+mn-ea"/>
                <a:sym typeface="+mn-lt"/>
              </a:rPr>
              <a:t>危害时，许多人做</a:t>
            </a:r>
            <a:r>
              <a:rPr lang="zh-CN" altLang="en-US" sz="1600" smtClean="0">
                <a:cs typeface="+mn-ea"/>
                <a:sym typeface="+mn-lt"/>
              </a:rPr>
              <a:t>的是趋利避害的</a:t>
            </a:r>
            <a:r>
              <a:rPr lang="zh-CN" altLang="en-US" sz="1600">
                <a:cs typeface="+mn-ea"/>
                <a:sym typeface="+mn-lt"/>
              </a:rPr>
              <a:t>选择。</a:t>
            </a:r>
            <a:r>
              <a:rPr lang="zh-CN" altLang="en-US" sz="1600" smtClean="0">
                <a:cs typeface="+mn-ea"/>
                <a:sym typeface="+mn-lt"/>
              </a:rPr>
              <a:t>比如</a:t>
            </a:r>
            <a:r>
              <a:rPr lang="zh-CN" altLang="en-US" sz="1600">
                <a:cs typeface="+mn-ea"/>
                <a:sym typeface="+mn-lt"/>
              </a:rPr>
              <a:t>躲进卫生间，衣柜，</a:t>
            </a:r>
            <a:r>
              <a:rPr lang="zh-CN" altLang="en-US" sz="1600" smtClean="0">
                <a:cs typeface="+mn-ea"/>
                <a:sym typeface="+mn-lt"/>
              </a:rPr>
              <a:t>床底</a:t>
            </a:r>
            <a:r>
              <a:rPr lang="zh-CN" altLang="en-US" sz="1600">
                <a:cs typeface="+mn-ea"/>
                <a:sym typeface="+mn-lt"/>
              </a:rPr>
              <a:t>一些表面看来很</a:t>
            </a:r>
            <a:r>
              <a:rPr lang="zh-CN" altLang="en-US" sz="1600" smtClean="0">
                <a:cs typeface="+mn-ea"/>
                <a:sym typeface="+mn-lt"/>
              </a:rPr>
              <a:t>安全的</a:t>
            </a:r>
            <a:r>
              <a:rPr lang="zh-CN" altLang="en-US" sz="1600">
                <a:cs typeface="+mn-ea"/>
                <a:sym typeface="+mn-lt"/>
              </a:rPr>
              <a:t>空间。</a:t>
            </a:r>
            <a:endParaRPr lang="zh-CN" altLang="en-US" sz="1600"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211410" y="1849438"/>
            <a:ext cx="3472089" cy="3471861"/>
            <a:chOff x="4325710" y="1849438"/>
            <a:chExt cx="3472089" cy="3471861"/>
          </a:xfrm>
        </p:grpSpPr>
        <p:sp>
          <p:nvSpPr>
            <p:cNvPr id="18" name="椭圆 17"/>
            <p:cNvSpPr/>
            <p:nvPr/>
          </p:nvSpPr>
          <p:spPr>
            <a:xfrm>
              <a:off x="4378098" y="1901598"/>
              <a:ext cx="3419701" cy="3419701"/>
            </a:xfrm>
            <a:prstGeom prst="ellipse">
              <a:avLst/>
            </a:prstGeom>
            <a:solidFill>
              <a:srgbClr val="C30D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15" r="16615"/>
            <a:stretch>
              <a:fillRect/>
            </a:stretch>
          </p:blipFill>
          <p:spPr>
            <a:xfrm>
              <a:off x="4325710" y="1849438"/>
              <a:ext cx="3382001" cy="3382001"/>
            </a:xfrm>
            <a:prstGeom prst="ellipse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9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4259600" y="742935"/>
            <a:ext cx="367280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400" b="1" dirty="0">
                <a:solidFill>
                  <a:srgbClr val="C00000"/>
                </a:solidFill>
                <a:cs typeface="+mn-ea"/>
                <a:sym typeface="+mn-lt"/>
              </a:rPr>
              <a:t>火灾逃生注意事项</a:t>
            </a:r>
            <a:endParaRPr lang="zh-CN" altLang="en-US" sz="3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310402" y="2350504"/>
            <a:ext cx="2146719" cy="492789"/>
            <a:chOff x="4259602" y="2425892"/>
            <a:chExt cx="2146719" cy="492789"/>
          </a:xfrm>
        </p:grpSpPr>
        <p:sp>
          <p:nvSpPr>
            <p:cNvPr id="4" name="íṣļîḑè"/>
            <p:cNvSpPr/>
            <p:nvPr/>
          </p:nvSpPr>
          <p:spPr>
            <a:xfrm>
              <a:off x="4438650" y="2425892"/>
              <a:ext cx="1967671" cy="492789"/>
            </a:xfrm>
            <a:prstGeom prst="roundRect">
              <a:avLst>
                <a:gd name="adj" fmla="val 18200"/>
              </a:avLst>
            </a:prstGeom>
            <a:gradFill>
              <a:gsLst>
                <a:gs pos="41000">
                  <a:srgbClr val="D9655B"/>
                </a:gs>
                <a:gs pos="100000">
                  <a:srgbClr val="C30D0C"/>
                </a:gs>
              </a:gsLst>
              <a:lin ang="4500000" scaled="0"/>
            </a:gra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0000" bIns="45720" numCol="1" spcCol="0" rtlCol="0" fromWordArt="0" anchor="ctr" anchorCtr="0" forceAA="0" compatLnSpc="1">
              <a:noAutofit/>
            </a:bodyPr>
            <a:lstStyle/>
            <a:p>
              <a:pPr algn="r" defTabSz="914400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ïşľîḑè"/>
            <p:cNvSpPr txBox="1"/>
            <p:nvPr/>
          </p:nvSpPr>
          <p:spPr>
            <a:xfrm>
              <a:off x="4259602" y="2503009"/>
              <a:ext cx="151100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600" b="1" spc="300">
                  <a:solidFill>
                    <a:schemeClr val="bg1"/>
                  </a:solidFill>
                  <a:cs typeface="+mn-ea"/>
                  <a:sym typeface="+mn-lt"/>
                </a:rPr>
                <a:t>不贪财物</a:t>
              </a:r>
              <a:endParaRPr lang="en-US" altLang="zh-CN" sz="1600" b="1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821410" y="1564526"/>
            <a:ext cx="1954165" cy="492789"/>
            <a:chOff x="5770610" y="1639914"/>
            <a:chExt cx="1954165" cy="492789"/>
          </a:xfrm>
        </p:grpSpPr>
        <p:sp>
          <p:nvSpPr>
            <p:cNvPr id="7" name="íŝļîďe"/>
            <p:cNvSpPr/>
            <p:nvPr/>
          </p:nvSpPr>
          <p:spPr>
            <a:xfrm>
              <a:off x="5770610" y="1639914"/>
              <a:ext cx="1954165" cy="492789"/>
            </a:xfrm>
            <a:prstGeom prst="roundRect">
              <a:avLst>
                <a:gd name="adj" fmla="val 18200"/>
              </a:avLst>
            </a:prstGeom>
            <a:gradFill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4500000" scaled="0"/>
            </a:gra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0000" bIns="45720" numCol="1" spcCol="0" rtlCol="0" fromWordArt="0" anchor="ctr" anchorCtr="0" forceAA="0" compatLnSpc="1">
              <a:noAutofit/>
            </a:bodyPr>
            <a:lstStyle/>
            <a:p>
              <a:pPr defTabSz="914400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ïSlïḍê"/>
            <p:cNvSpPr txBox="1"/>
            <p:nvPr/>
          </p:nvSpPr>
          <p:spPr>
            <a:xfrm>
              <a:off x="6406321" y="1717743"/>
              <a:ext cx="11660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600" b="1" spc="300" dirty="0">
                  <a:solidFill>
                    <a:schemeClr val="bg1"/>
                  </a:solidFill>
                  <a:cs typeface="+mn-ea"/>
                  <a:sym typeface="+mn-lt"/>
                </a:rPr>
                <a:t>熟悉环境</a:t>
              </a:r>
              <a:endParaRPr lang="en-US" altLang="zh-CN" sz="1600" b="1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i$liďe"/>
          <p:cNvSpPr txBox="1"/>
          <p:nvPr/>
        </p:nvSpPr>
        <p:spPr>
          <a:xfrm>
            <a:off x="8104418" y="1358488"/>
            <a:ext cx="3356426" cy="929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b="1">
                <a:solidFill>
                  <a:srgbClr val="FF0000"/>
                </a:solidFill>
                <a:cs typeface="+mn-ea"/>
                <a:sym typeface="+mn-lt"/>
              </a:rPr>
              <a:t>平时</a:t>
            </a:r>
            <a:r>
              <a:rPr lang="zh-CN" altLang="en-US" sz="1400">
                <a:solidFill>
                  <a:srgbClr val="FF0000"/>
                </a:solidFill>
                <a:cs typeface="+mn-ea"/>
                <a:sym typeface="+mn-lt"/>
              </a:rPr>
              <a:t>要留心所处建筑的疏散通道、安全出口及楼梯方位等</a:t>
            </a:r>
            <a:r>
              <a:rPr lang="zh-CN" altLang="en-US" sz="1400">
                <a:cs typeface="+mn-ea"/>
                <a:sym typeface="+mn-lt"/>
              </a:rPr>
              <a:t>，以便在发生火灾或其他紧急事故时顺利逃生。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10" name="i$liďe"/>
          <p:cNvSpPr txBox="1"/>
          <p:nvPr/>
        </p:nvSpPr>
        <p:spPr>
          <a:xfrm>
            <a:off x="1016907" y="2284505"/>
            <a:ext cx="3299221" cy="65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>
                <a:cs typeface="+mn-ea"/>
                <a:sym typeface="+mn-lt"/>
              </a:rPr>
              <a:t>在火场中，千万</a:t>
            </a:r>
            <a:r>
              <a:rPr lang="zh-CN" altLang="en-US" sz="1400" b="1">
                <a:solidFill>
                  <a:srgbClr val="FF0000"/>
                </a:solidFill>
                <a:cs typeface="+mn-ea"/>
                <a:sym typeface="+mn-lt"/>
              </a:rPr>
              <a:t>不要贪恋钱财</a:t>
            </a:r>
            <a:r>
              <a:rPr lang="zh-CN" altLang="en-US" sz="1400">
                <a:cs typeface="+mn-ea"/>
                <a:sym typeface="+mn-lt"/>
              </a:rPr>
              <a:t>，要争取时间逃离火灾现场。</a:t>
            </a:r>
            <a:endParaRPr lang="zh-CN" altLang="en-US" sz="1400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310402" y="3929007"/>
            <a:ext cx="2146719" cy="492789"/>
            <a:chOff x="4259602" y="2425892"/>
            <a:chExt cx="2146719" cy="492789"/>
          </a:xfrm>
        </p:grpSpPr>
        <p:sp>
          <p:nvSpPr>
            <p:cNvPr id="12" name="íṣļîḑè"/>
            <p:cNvSpPr/>
            <p:nvPr/>
          </p:nvSpPr>
          <p:spPr>
            <a:xfrm>
              <a:off x="4438650" y="2425892"/>
              <a:ext cx="1967671" cy="492789"/>
            </a:xfrm>
            <a:prstGeom prst="roundRect">
              <a:avLst>
                <a:gd name="adj" fmla="val 18200"/>
              </a:avLst>
            </a:prstGeom>
            <a:gradFill>
              <a:gsLst>
                <a:gs pos="41000">
                  <a:srgbClr val="D9655B"/>
                </a:gs>
                <a:gs pos="100000">
                  <a:srgbClr val="C30D0C"/>
                </a:gs>
              </a:gsLst>
              <a:lin ang="4500000" scaled="0"/>
            </a:gra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0000" bIns="45720" numCol="1" spcCol="0" rtlCol="0" fromWordArt="0" anchor="ctr" anchorCtr="0" forceAA="0" compatLnSpc="1">
              <a:noAutofit/>
            </a:bodyPr>
            <a:lstStyle/>
            <a:p>
              <a:pPr algn="r" defTabSz="914400">
                <a:lnSpc>
                  <a:spcPct val="120000"/>
                </a:lnSpc>
              </a:pPr>
              <a:r>
                <a:rPr lang="en-US" altLang="zh-CN" sz="2400" b="1" smtClean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ïşľîḑè"/>
            <p:cNvSpPr txBox="1"/>
            <p:nvPr/>
          </p:nvSpPr>
          <p:spPr>
            <a:xfrm>
              <a:off x="4259602" y="2503009"/>
              <a:ext cx="151100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600" b="1" spc="300">
                  <a:solidFill>
                    <a:schemeClr val="bg1"/>
                  </a:solidFill>
                  <a:cs typeface="+mn-ea"/>
                  <a:sym typeface="+mn-lt"/>
                </a:rPr>
                <a:t>低姿前进</a:t>
              </a:r>
              <a:endParaRPr lang="en-US" altLang="zh-CN" sz="1600" b="1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821410" y="3143029"/>
            <a:ext cx="1954165" cy="492789"/>
            <a:chOff x="5770610" y="1639914"/>
            <a:chExt cx="1954165" cy="492789"/>
          </a:xfrm>
        </p:grpSpPr>
        <p:sp>
          <p:nvSpPr>
            <p:cNvPr id="15" name="íŝļîďe"/>
            <p:cNvSpPr/>
            <p:nvPr/>
          </p:nvSpPr>
          <p:spPr>
            <a:xfrm>
              <a:off x="5770610" y="1639914"/>
              <a:ext cx="1954165" cy="492789"/>
            </a:xfrm>
            <a:prstGeom prst="roundRect">
              <a:avLst>
                <a:gd name="adj" fmla="val 18200"/>
              </a:avLst>
            </a:prstGeom>
            <a:gradFill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4500000" scaled="0"/>
            </a:gra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0000" bIns="45720" numCol="1" spcCol="0" rtlCol="0" fromWordArt="0" anchor="ctr" anchorCtr="0" forceAA="0" compatLnSpc="1">
              <a:noAutofit/>
            </a:bodyPr>
            <a:lstStyle/>
            <a:p>
              <a:pPr defTabSz="914400">
                <a:lnSpc>
                  <a:spcPct val="120000"/>
                </a:lnSpc>
              </a:pPr>
              <a:r>
                <a:rPr lang="en-US" altLang="zh-CN" sz="2400" b="1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ïSlïḍê"/>
            <p:cNvSpPr txBox="1"/>
            <p:nvPr/>
          </p:nvSpPr>
          <p:spPr>
            <a:xfrm>
              <a:off x="6406321" y="1717743"/>
              <a:ext cx="11660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600" b="1" spc="300">
                  <a:solidFill>
                    <a:schemeClr val="bg1"/>
                  </a:solidFill>
                  <a:cs typeface="+mn-ea"/>
                  <a:sym typeface="+mn-lt"/>
                </a:rPr>
                <a:t>明辩方向</a:t>
              </a:r>
              <a:endParaRPr lang="en-US" altLang="zh-CN" sz="1600" b="1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i$liďe"/>
          <p:cNvSpPr txBox="1"/>
          <p:nvPr/>
        </p:nvSpPr>
        <p:spPr>
          <a:xfrm>
            <a:off x="8104418" y="3077030"/>
            <a:ext cx="3356426" cy="65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>
                <a:cs typeface="+mn-ea"/>
                <a:sym typeface="+mn-lt"/>
              </a:rPr>
              <a:t>不要盲目跟从人流，而</a:t>
            </a:r>
            <a:r>
              <a:rPr lang="zh-CN" altLang="en-US" sz="1400" b="1">
                <a:solidFill>
                  <a:srgbClr val="FF0000"/>
                </a:solidFill>
                <a:cs typeface="+mn-ea"/>
                <a:sym typeface="+mn-lt"/>
              </a:rPr>
              <a:t>要沿着疏散指示标识的方向逃生。</a:t>
            </a:r>
            <a:endParaRPr lang="zh-CN" altLang="en-US" sz="14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8" name="i$liďe"/>
          <p:cNvSpPr txBox="1"/>
          <p:nvPr/>
        </p:nvSpPr>
        <p:spPr>
          <a:xfrm>
            <a:off x="939801" y="3786808"/>
            <a:ext cx="3395378" cy="65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>
                <a:cs typeface="+mn-ea"/>
                <a:sym typeface="+mn-lt"/>
              </a:rPr>
              <a:t>穿过浓烟逃生时，要尽量使身体贴近地面，并</a:t>
            </a:r>
            <a:r>
              <a:rPr lang="zh-CN" altLang="en-US" sz="1400" b="1">
                <a:solidFill>
                  <a:srgbClr val="FF0000"/>
                </a:solidFill>
                <a:cs typeface="+mn-ea"/>
                <a:sym typeface="+mn-lt"/>
              </a:rPr>
              <a:t>用湿毛巾、手绢等捂住口鼻低姿前进</a:t>
            </a:r>
            <a:r>
              <a:rPr lang="zh-CN" altLang="en-US" sz="1400">
                <a:cs typeface="+mn-ea"/>
                <a:sym typeface="+mn-lt"/>
              </a:rPr>
              <a:t>。</a:t>
            </a:r>
            <a:endParaRPr lang="zh-CN" altLang="en-US" sz="1400"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4310402" y="5579510"/>
            <a:ext cx="2146719" cy="492789"/>
            <a:chOff x="4259602" y="2425892"/>
            <a:chExt cx="2146719" cy="492789"/>
          </a:xfrm>
        </p:grpSpPr>
        <p:sp>
          <p:nvSpPr>
            <p:cNvPr id="20" name="íṣļîḑè"/>
            <p:cNvSpPr/>
            <p:nvPr/>
          </p:nvSpPr>
          <p:spPr>
            <a:xfrm>
              <a:off x="4438650" y="2425892"/>
              <a:ext cx="1967671" cy="492789"/>
            </a:xfrm>
            <a:prstGeom prst="roundRect">
              <a:avLst>
                <a:gd name="adj" fmla="val 18200"/>
              </a:avLst>
            </a:prstGeom>
            <a:gradFill>
              <a:gsLst>
                <a:gs pos="41000">
                  <a:srgbClr val="D9655B"/>
                </a:gs>
                <a:gs pos="100000">
                  <a:srgbClr val="C30D0C"/>
                </a:gs>
              </a:gsLst>
              <a:lin ang="4500000" scaled="0"/>
            </a:gra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0000" bIns="45720" numCol="1" spcCol="0" rtlCol="0" fromWordArt="0" anchor="ctr" anchorCtr="0" forceAA="0" compatLnSpc="1">
              <a:noAutofit/>
            </a:bodyPr>
            <a:lstStyle/>
            <a:p>
              <a:pPr algn="r" defTabSz="914400">
                <a:lnSpc>
                  <a:spcPct val="120000"/>
                </a:lnSpc>
              </a:pPr>
              <a:r>
                <a:rPr lang="en-US" altLang="zh-CN" sz="2400" b="1" smtClean="0">
                  <a:solidFill>
                    <a:schemeClr val="bg1"/>
                  </a:solidFill>
                  <a:cs typeface="+mn-ea"/>
                  <a:sym typeface="+mn-lt"/>
                </a:rPr>
                <a:t>06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ïşľîḑè"/>
            <p:cNvSpPr txBox="1"/>
            <p:nvPr/>
          </p:nvSpPr>
          <p:spPr>
            <a:xfrm>
              <a:off x="4259602" y="2503009"/>
              <a:ext cx="151100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600" b="1" spc="300">
                  <a:solidFill>
                    <a:schemeClr val="bg1"/>
                  </a:solidFill>
                  <a:cs typeface="+mn-ea"/>
                  <a:sym typeface="+mn-lt"/>
                </a:rPr>
                <a:t>固守待援</a:t>
              </a:r>
              <a:endParaRPr lang="en-US" altLang="zh-CN" sz="1600" b="1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21410" y="4793532"/>
            <a:ext cx="1954165" cy="492789"/>
            <a:chOff x="5770610" y="1639914"/>
            <a:chExt cx="1954165" cy="492789"/>
          </a:xfrm>
        </p:grpSpPr>
        <p:sp>
          <p:nvSpPr>
            <p:cNvPr id="23" name="íŝļîďe"/>
            <p:cNvSpPr/>
            <p:nvPr/>
          </p:nvSpPr>
          <p:spPr>
            <a:xfrm>
              <a:off x="5770610" y="1639914"/>
              <a:ext cx="1954165" cy="492789"/>
            </a:xfrm>
            <a:prstGeom prst="roundRect">
              <a:avLst>
                <a:gd name="adj" fmla="val 18200"/>
              </a:avLst>
            </a:prstGeom>
            <a:gradFill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4500000" scaled="0"/>
            </a:gra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0000" bIns="45720" numCol="1" spcCol="0" rtlCol="0" fromWordArt="0" anchor="ctr" anchorCtr="0" forceAA="0" compatLnSpc="1">
              <a:noAutofit/>
            </a:bodyPr>
            <a:lstStyle/>
            <a:p>
              <a:pPr defTabSz="914400">
                <a:lnSpc>
                  <a:spcPct val="120000"/>
                </a:lnSpc>
              </a:pPr>
              <a:r>
                <a:rPr lang="en-US" altLang="zh-CN" sz="2400" b="1" smtClean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ïSlïḍê"/>
            <p:cNvSpPr txBox="1"/>
            <p:nvPr/>
          </p:nvSpPr>
          <p:spPr>
            <a:xfrm>
              <a:off x="6406321" y="1717743"/>
              <a:ext cx="11660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600" b="1" spc="300">
                  <a:solidFill>
                    <a:schemeClr val="bg1"/>
                  </a:solidFill>
                  <a:cs typeface="+mn-ea"/>
                  <a:sym typeface="+mn-lt"/>
                </a:rPr>
                <a:t>舍远求近</a:t>
              </a:r>
              <a:endParaRPr lang="en-US" altLang="zh-CN" sz="1600" b="1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i$liďe"/>
          <p:cNvSpPr txBox="1"/>
          <p:nvPr/>
        </p:nvSpPr>
        <p:spPr>
          <a:xfrm>
            <a:off x="8104418" y="4487795"/>
            <a:ext cx="3249382" cy="148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根据</a:t>
            </a:r>
            <a:r>
              <a:rPr lang="zh-CN" altLang="en-US" sz="1400" dirty="0">
                <a:cs typeface="+mn-ea"/>
                <a:sym typeface="+mn-lt"/>
              </a:rPr>
              <a:t>火场具体情况选择最近疏散通道逃生，</a:t>
            </a:r>
            <a:r>
              <a:rPr lang="zh-CN" altLang="en-US" sz="1400" b="1" dirty="0">
                <a:solidFill>
                  <a:srgbClr val="FF0000"/>
                </a:solidFill>
                <a:cs typeface="+mn-ea"/>
                <a:sym typeface="+mn-lt"/>
              </a:rPr>
              <a:t>除通常使用的通道、楼梯外，还可利用建筑物的阳台、窗台、下水管等逃生。</a:t>
            </a:r>
            <a:r>
              <a:rPr lang="zh-CN" altLang="en-US" sz="1400" dirty="0">
                <a:cs typeface="+mn-ea"/>
                <a:sym typeface="+mn-lt"/>
              </a:rPr>
              <a:t>遇火灾不可乘坐电梯，因为电梯有可能因失控或因变形而不能运行。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6" name="i$liďe"/>
          <p:cNvSpPr txBox="1"/>
          <p:nvPr/>
        </p:nvSpPr>
        <p:spPr>
          <a:xfrm>
            <a:off x="681990" y="5080000"/>
            <a:ext cx="3700780" cy="1209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400" dirty="0">
                <a:cs typeface="+mn-ea"/>
                <a:sym typeface="+mn-lt"/>
              </a:rPr>
              <a:t> </a:t>
            </a:r>
            <a:r>
              <a:rPr lang="zh-CN" altLang="en-US" sz="1400" dirty="0">
                <a:cs typeface="+mn-ea"/>
                <a:sym typeface="+mn-lt"/>
              </a:rPr>
              <a:t>发现室外着火，</a:t>
            </a:r>
            <a:r>
              <a:rPr lang="zh-CN" altLang="en-US" sz="1400" b="1" dirty="0">
                <a:solidFill>
                  <a:srgbClr val="FF0000"/>
                </a:solidFill>
                <a:cs typeface="+mn-ea"/>
                <a:sym typeface="+mn-lt"/>
              </a:rPr>
              <a:t>门已发烫时，千万不要开门，以防大火蹿入室内，</a:t>
            </a:r>
            <a:r>
              <a:rPr lang="zh-CN" altLang="en-US" sz="1400" dirty="0">
                <a:cs typeface="+mn-ea"/>
                <a:sym typeface="+mn-lt"/>
              </a:rPr>
              <a:t>要用浸湿的被褥、衣物等堵塞门窗缝，并泼水降温，等待火势熄灭或消防队的救援。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9" grpId="0"/>
      <p:bldP spid="10" grpId="0"/>
      <p:bldP spid="17" grpId="0"/>
      <p:bldP spid="18" grpId="0"/>
      <p:bldP spid="25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2000"/>
            <a:ext cx="12192000" cy="1073150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447" y="4802525"/>
            <a:ext cx="3018553" cy="20554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401716" y="4531300"/>
            <a:ext cx="3500516" cy="2470106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95" t="38996" r="7045" b="38134"/>
          <a:stretch>
            <a:fillRect/>
          </a:stretch>
        </p:blipFill>
        <p:spPr>
          <a:xfrm>
            <a:off x="1937774" y="5628582"/>
            <a:ext cx="2311400" cy="1568449"/>
          </a:xfrm>
          <a:prstGeom prst="rect">
            <a:avLst/>
          </a:prstGeom>
        </p:spPr>
      </p:pic>
      <p:sp>
        <p:nvSpPr>
          <p:cNvPr id="46" name="PA-102278"/>
          <p:cNvSpPr/>
          <p:nvPr>
            <p:custDataLst>
              <p:tags r:id="rId5"/>
            </p:custDataLst>
          </p:nvPr>
        </p:nvSpPr>
        <p:spPr>
          <a:xfrm>
            <a:off x="2482031" y="2619318"/>
            <a:ext cx="7227939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zh-CN" altLang="en-US" sz="6000" b="1" spc="600" dirty="0">
                <a:gradFill>
                  <a:gsLst>
                    <a:gs pos="0">
                      <a:srgbClr val="F9C67B"/>
                    </a:gs>
                    <a:gs pos="100000">
                      <a:srgbClr val="FFF5BF"/>
                    </a:gs>
                  </a:gsLst>
                  <a:lin ang="6000000" scaled="0"/>
                </a:gra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cs typeface="+mn-ea"/>
                <a:sym typeface="+mn-lt"/>
              </a:rPr>
              <a:t>消防器材使用方法</a:t>
            </a:r>
            <a:endParaRPr lang="zh-CN" altLang="en-US" sz="6000" b="1" spc="600" dirty="0">
              <a:gradFill>
                <a:gsLst>
                  <a:gs pos="0">
                    <a:srgbClr val="F9C67B"/>
                  </a:gs>
                  <a:gs pos="100000">
                    <a:srgbClr val="FFF5BF"/>
                  </a:gs>
                </a:gsLst>
                <a:lin ang="6000000" scaled="0"/>
              </a:gra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47" name="PA-102279"/>
          <p:cNvGrpSpPr/>
          <p:nvPr>
            <p:custDataLst>
              <p:tags r:id="rId6"/>
            </p:custDataLst>
          </p:nvPr>
        </p:nvGrpSpPr>
        <p:grpSpPr>
          <a:xfrm>
            <a:off x="4794250" y="1499398"/>
            <a:ext cx="2603500" cy="922470"/>
            <a:chOff x="4794250" y="1884630"/>
            <a:chExt cx="2603500" cy="922470"/>
          </a:xfrm>
        </p:grpSpPr>
        <p:grpSp>
          <p:nvGrpSpPr>
            <p:cNvPr id="48" name="组合 47"/>
            <p:cNvGrpSpPr/>
            <p:nvPr/>
          </p:nvGrpSpPr>
          <p:grpSpPr>
            <a:xfrm>
              <a:off x="4794250" y="1884630"/>
              <a:ext cx="2603500" cy="707886"/>
              <a:chOff x="4794250" y="1866109"/>
              <a:chExt cx="2603500" cy="707886"/>
            </a:xfrm>
          </p:grpSpPr>
          <p:sp>
            <p:nvSpPr>
              <p:cNvPr id="50" name="PA-圆角矩形 27"/>
              <p:cNvSpPr/>
              <p:nvPr>
                <p:custDataLst>
                  <p:tags r:id="rId7"/>
                </p:custDataLst>
              </p:nvPr>
            </p:nvSpPr>
            <p:spPr>
              <a:xfrm>
                <a:off x="4794250" y="1866109"/>
                <a:ext cx="2603500" cy="707886"/>
              </a:xfrm>
              <a:prstGeom prst="roundRect">
                <a:avLst>
                  <a:gd name="adj" fmla="val 25071"/>
                </a:avLst>
              </a:prstGeom>
              <a:solidFill>
                <a:srgbClr val="F6D4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PA-文本框 28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5105985" y="1904581"/>
                <a:ext cx="1980030" cy="630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500" b="1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第三部</a:t>
                </a:r>
                <a:r>
                  <a:rPr lang="zh-CN" altLang="en-US" sz="3500" b="1" dirty="0">
                    <a:solidFill>
                      <a:srgbClr val="C00000"/>
                    </a:solidFill>
                    <a:cs typeface="+mn-ea"/>
                    <a:sym typeface="+mn-lt"/>
                  </a:rPr>
                  <a:t>分</a:t>
                </a:r>
                <a:endParaRPr lang="zh-CN" altLang="en-US" sz="3500" b="1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9" name="PA-等腰三角形 26"/>
            <p:cNvSpPr/>
            <p:nvPr>
              <p:custDataLst>
                <p:tags r:id="rId9"/>
              </p:custDataLst>
            </p:nvPr>
          </p:nvSpPr>
          <p:spPr>
            <a:xfrm rot="10800000">
              <a:off x="5959348" y="2571493"/>
              <a:ext cx="273304" cy="235607"/>
            </a:xfrm>
            <a:prstGeom prst="triangle">
              <a:avLst/>
            </a:prstGeom>
            <a:solidFill>
              <a:srgbClr val="F6D4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2" name="PA-102280"/>
          <p:cNvSpPr txBox="1"/>
          <p:nvPr>
            <p:custDataLst>
              <p:tags r:id="rId10"/>
            </p:custDataLst>
          </p:nvPr>
        </p:nvSpPr>
        <p:spPr>
          <a:xfrm>
            <a:off x="3658005" y="3748753"/>
            <a:ext cx="4875989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>
              <a:lnSpc>
                <a:spcPct val="120000"/>
              </a:lnSpc>
              <a:defRPr/>
            </a:pP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隐患险于明火  防范胜于救灾</a:t>
            </a: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50"/>
                            </p:stCondLst>
                            <p:childTnLst>
                              <p:par>
                                <p:cTn id="3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4695617" y="742935"/>
            <a:ext cx="280076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400" b="1" dirty="0">
                <a:solidFill>
                  <a:srgbClr val="C00000"/>
                </a:solidFill>
                <a:cs typeface="+mn-ea"/>
                <a:sym typeface="+mn-lt"/>
              </a:rPr>
              <a:t>常见消防标识</a:t>
            </a:r>
            <a:endParaRPr lang="zh-CN" altLang="en-US" sz="3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990" b="74026"/>
          <a:stretch>
            <a:fillRect/>
          </a:stretch>
        </p:blipFill>
        <p:spPr>
          <a:xfrm>
            <a:off x="1451708" y="1815195"/>
            <a:ext cx="1266825" cy="124936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73908" y="320675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mtClean="0">
                <a:cs typeface="+mn-ea"/>
                <a:sym typeface="+mn-lt"/>
              </a:rPr>
              <a:t>消防手动启动器</a:t>
            </a:r>
            <a:endParaRPr lang="zh-CN" altLang="en-US" sz="160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5" r="51385" b="74026"/>
          <a:stretch>
            <a:fillRect/>
          </a:stretch>
        </p:blipFill>
        <p:spPr>
          <a:xfrm>
            <a:off x="3463161" y="1815195"/>
            <a:ext cx="1266825" cy="12493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463161" y="320675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>
                <a:cs typeface="+mn-ea"/>
                <a:sym typeface="+mn-lt"/>
              </a:rPr>
              <a:t>发声警报器</a:t>
            </a:r>
            <a:endParaRPr lang="zh-CN" altLang="en-US" sz="160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71" r="25319" b="74026"/>
          <a:stretch>
            <a:fillRect/>
          </a:stretch>
        </p:blipFill>
        <p:spPr>
          <a:xfrm>
            <a:off x="5474614" y="1815195"/>
            <a:ext cx="1266825" cy="124936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593300" y="320675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mtClean="0">
                <a:cs typeface="+mn-ea"/>
                <a:sym typeface="+mn-lt"/>
              </a:rPr>
              <a:t>火警电话</a:t>
            </a:r>
            <a:endParaRPr lang="zh-CN" altLang="en-US" sz="1600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38" r="-748" b="75559"/>
          <a:stretch>
            <a:fillRect/>
          </a:stretch>
        </p:blipFill>
        <p:spPr>
          <a:xfrm>
            <a:off x="7486067" y="1815195"/>
            <a:ext cx="1266825" cy="117565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514185" y="320675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mtClean="0">
                <a:cs typeface="+mn-ea"/>
                <a:sym typeface="+mn-lt"/>
              </a:rPr>
              <a:t>地上消防栓</a:t>
            </a:r>
            <a:endParaRPr lang="zh-CN" altLang="en-US" sz="1600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38" t="34587" r="-748" b="40972"/>
          <a:stretch>
            <a:fillRect/>
          </a:stretch>
        </p:blipFill>
        <p:spPr>
          <a:xfrm>
            <a:off x="9497518" y="1827895"/>
            <a:ext cx="1266825" cy="117565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9525635" y="3206750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mtClean="0">
                <a:cs typeface="+mn-ea"/>
                <a:sym typeface="+mn-lt"/>
              </a:rPr>
              <a:t>地下消防栓</a:t>
            </a:r>
            <a:endParaRPr lang="zh-CN" altLang="en-US" sz="160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" t="32740" r="76529" b="41286"/>
          <a:stretch>
            <a:fillRect/>
          </a:stretch>
        </p:blipFill>
        <p:spPr>
          <a:xfrm>
            <a:off x="1451708" y="4037695"/>
            <a:ext cx="1266825" cy="1249363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581686" y="542925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mtClean="0">
                <a:cs typeface="+mn-ea"/>
                <a:sym typeface="+mn-lt"/>
              </a:rPr>
              <a:t>灭火设备</a:t>
            </a:r>
            <a:endParaRPr lang="zh-CN" altLang="en-US" sz="1600"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5" t="32476" r="51385" b="41550"/>
          <a:stretch>
            <a:fillRect/>
          </a:stretch>
        </p:blipFill>
        <p:spPr>
          <a:xfrm>
            <a:off x="3463161" y="4037695"/>
            <a:ext cx="1266825" cy="1249363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668345" y="5429250"/>
            <a:ext cx="8002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mtClean="0">
                <a:cs typeface="+mn-ea"/>
                <a:sym typeface="+mn-lt"/>
              </a:rPr>
              <a:t>灭火器</a:t>
            </a:r>
            <a:endParaRPr lang="zh-CN" altLang="en-US" sz="1600"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71" t="32740" r="25319" b="41286"/>
          <a:stretch>
            <a:fillRect/>
          </a:stretch>
        </p:blipFill>
        <p:spPr>
          <a:xfrm>
            <a:off x="5474614" y="4037695"/>
            <a:ext cx="1266825" cy="1249363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593301" y="542925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mtClean="0">
                <a:cs typeface="+mn-ea"/>
                <a:sym typeface="+mn-lt"/>
              </a:rPr>
              <a:t>消防水带</a:t>
            </a:r>
            <a:endParaRPr lang="zh-CN" altLang="en-US" sz="1600"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7" t="68646" r="50923" b="6913"/>
          <a:stretch>
            <a:fillRect/>
          </a:stretch>
        </p:blipFill>
        <p:spPr>
          <a:xfrm>
            <a:off x="7486067" y="4037695"/>
            <a:ext cx="1266825" cy="1175655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7411593" y="5429250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mtClean="0">
                <a:cs typeface="+mn-ea"/>
                <a:sym typeface="+mn-lt"/>
              </a:rPr>
              <a:t>向右滑动</a:t>
            </a:r>
            <a:r>
              <a:rPr lang="zh-CN" altLang="en-US" sz="1600">
                <a:cs typeface="+mn-ea"/>
                <a:sym typeface="+mn-lt"/>
              </a:rPr>
              <a:t>开门</a:t>
            </a:r>
            <a:endParaRPr lang="zh-CN" altLang="en-US" sz="1600"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02" t="69702" r="25088" b="5857"/>
          <a:stretch>
            <a:fillRect/>
          </a:stretch>
        </p:blipFill>
        <p:spPr>
          <a:xfrm>
            <a:off x="9497518" y="4050395"/>
            <a:ext cx="1266825" cy="117565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9833411" y="5429250"/>
            <a:ext cx="595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mtClean="0">
                <a:cs typeface="+mn-ea"/>
                <a:sym typeface="+mn-lt"/>
              </a:rPr>
              <a:t>推开</a:t>
            </a:r>
            <a:endParaRPr lang="zh-CN" altLang="en-US" sz="16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50"/>
                            </p:stCondLst>
                            <p:childTnLst>
                              <p:par>
                                <p:cTn id="5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5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25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75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250"/>
                            </p:stCondLst>
                            <p:childTnLst>
                              <p:par>
                                <p:cTn id="7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75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250"/>
                            </p:stCondLst>
                            <p:childTnLst>
                              <p:par>
                                <p:cTn id="8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750"/>
                            </p:stCondLst>
                            <p:childTnLst>
                              <p:par>
                                <p:cTn id="9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250"/>
                            </p:stCondLst>
                            <p:childTnLst>
                              <p:par>
                                <p:cTn id="9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750"/>
                            </p:stCondLst>
                            <p:childTnLst>
                              <p:par>
                                <p:cTn id="10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4" grpId="0"/>
      <p:bldP spid="6" grpId="0"/>
      <p:bldP spid="8" grpId="0"/>
      <p:bldP spid="10" grpId="0"/>
      <p:bldP spid="12" grpId="0"/>
      <p:bldP spid="14" grpId="0"/>
      <p:bldP spid="16" grpId="0"/>
      <p:bldP spid="18" grpId="0"/>
      <p:bldP spid="20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3947160" y="742935"/>
            <a:ext cx="4297680" cy="891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400" b="1" dirty="0">
                <a:solidFill>
                  <a:srgbClr val="C00000"/>
                </a:solidFill>
                <a:cs typeface="+mn-ea"/>
                <a:sym typeface="+mn-lt"/>
              </a:rPr>
              <a:t>灭火器使用</a:t>
            </a:r>
            <a:endParaRPr lang="zh-CN" altLang="en-US" sz="3400" b="1" dirty="0">
              <a:solidFill>
                <a:srgbClr val="C00000"/>
              </a:solidFill>
              <a:cs typeface="+mn-ea"/>
              <a:sym typeface="+mn-lt"/>
            </a:endParaRPr>
          </a:p>
          <a:p>
            <a:pPr algn="ctr"/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消防器材定期巡检，保证可以正常使用、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PA-文本框 21"/>
          <p:cNvSpPr txBox="1"/>
          <p:nvPr>
            <p:custDataLst>
              <p:tags r:id="rId1"/>
            </p:custDataLst>
          </p:nvPr>
        </p:nvSpPr>
        <p:spPr>
          <a:xfrm>
            <a:off x="2378619" y="2084594"/>
            <a:ext cx="2497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600" dirty="0">
                <a:cs typeface="+mn-ea"/>
                <a:sym typeface="+mn-lt"/>
              </a:rPr>
              <a:t>提起灭火器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4" name="PA-文本框 26"/>
          <p:cNvSpPr txBox="1"/>
          <p:nvPr>
            <p:custDataLst>
              <p:tags r:id="rId2"/>
            </p:custDataLst>
          </p:nvPr>
        </p:nvSpPr>
        <p:spPr>
          <a:xfrm>
            <a:off x="2378619" y="3087894"/>
            <a:ext cx="2497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600" dirty="0">
                <a:cs typeface="+mn-ea"/>
                <a:sym typeface="+mn-lt"/>
              </a:rPr>
              <a:t>拔掉保险销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5" name="PA-文本框 31"/>
          <p:cNvSpPr txBox="1"/>
          <p:nvPr>
            <p:custDataLst>
              <p:tags r:id="rId3"/>
            </p:custDataLst>
          </p:nvPr>
        </p:nvSpPr>
        <p:spPr>
          <a:xfrm>
            <a:off x="2378618" y="4091194"/>
            <a:ext cx="28387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600" dirty="0">
                <a:cs typeface="+mn-ea"/>
                <a:sym typeface="+mn-lt"/>
              </a:rPr>
              <a:t>对准火源根部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6" name="PA-文本框 36"/>
          <p:cNvSpPr txBox="1"/>
          <p:nvPr>
            <p:custDataLst>
              <p:tags r:id="rId4"/>
            </p:custDataLst>
          </p:nvPr>
        </p:nvSpPr>
        <p:spPr>
          <a:xfrm>
            <a:off x="2378619" y="5094494"/>
            <a:ext cx="3241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600" dirty="0">
                <a:cs typeface="+mn-ea"/>
                <a:sym typeface="+mn-lt"/>
              </a:rPr>
              <a:t>压下手柄，灭火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27589" y="2001933"/>
            <a:ext cx="840340" cy="706056"/>
            <a:chOff x="1283139" y="1709833"/>
            <a:chExt cx="840340" cy="706056"/>
          </a:xfrm>
        </p:grpSpPr>
        <p:sp>
          <p:nvSpPr>
            <p:cNvPr id="8" name="任意多边形 7"/>
            <p:cNvSpPr/>
            <p:nvPr>
              <p:custDataLst>
                <p:tags r:id="rId5"/>
              </p:custDataLst>
            </p:nvPr>
          </p:nvSpPr>
          <p:spPr>
            <a:xfrm>
              <a:off x="1283139" y="1709833"/>
              <a:ext cx="840340" cy="706056"/>
            </a:xfrm>
            <a:custGeom>
              <a:avLst/>
              <a:gdLst>
                <a:gd name="connsiteX0" fmla="*/ 353028 w 840340"/>
                <a:gd name="connsiteY0" fmla="*/ 0 h 706056"/>
                <a:gd name="connsiteX1" fmla="*/ 678313 w 840340"/>
                <a:gd name="connsiteY1" fmla="*/ 215614 h 706056"/>
                <a:gd name="connsiteX2" fmla="*/ 691443 w 840340"/>
                <a:gd name="connsiteY2" fmla="*/ 257910 h 706056"/>
                <a:gd name="connsiteX3" fmla="*/ 840340 w 840340"/>
                <a:gd name="connsiteY3" fmla="*/ 344270 h 706056"/>
                <a:gd name="connsiteX4" fmla="*/ 698074 w 840340"/>
                <a:gd name="connsiteY4" fmla="*/ 426784 h 706056"/>
                <a:gd name="connsiteX5" fmla="*/ 678313 w 840340"/>
                <a:gd name="connsiteY5" fmla="*/ 490443 h 706056"/>
                <a:gd name="connsiteX6" fmla="*/ 353028 w 840340"/>
                <a:gd name="connsiteY6" fmla="*/ 706056 h 706056"/>
                <a:gd name="connsiteX7" fmla="*/ 0 w 840340"/>
                <a:gd name="connsiteY7" fmla="*/ 353028 h 706056"/>
                <a:gd name="connsiteX8" fmla="*/ 353028 w 840340"/>
                <a:gd name="connsiteY8" fmla="*/ 0 h 70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0340" h="706056">
                  <a:moveTo>
                    <a:pt x="353028" y="0"/>
                  </a:moveTo>
                  <a:cubicBezTo>
                    <a:pt x="499257" y="0"/>
                    <a:pt x="624721" y="88907"/>
                    <a:pt x="678313" y="215614"/>
                  </a:cubicBezTo>
                  <a:lnTo>
                    <a:pt x="691443" y="257910"/>
                  </a:lnTo>
                  <a:lnTo>
                    <a:pt x="840340" y="344270"/>
                  </a:lnTo>
                  <a:lnTo>
                    <a:pt x="698074" y="426784"/>
                  </a:lnTo>
                  <a:lnTo>
                    <a:pt x="678313" y="490443"/>
                  </a:lnTo>
                  <a:cubicBezTo>
                    <a:pt x="624721" y="617150"/>
                    <a:pt x="499257" y="706056"/>
                    <a:pt x="353028" y="706056"/>
                  </a:cubicBezTo>
                  <a:cubicBezTo>
                    <a:pt x="158056" y="706056"/>
                    <a:pt x="0" y="548000"/>
                    <a:pt x="0" y="353028"/>
                  </a:cubicBezTo>
                  <a:cubicBezTo>
                    <a:pt x="0" y="158056"/>
                    <a:pt x="158056" y="0"/>
                    <a:pt x="35302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44236" y="1832028"/>
              <a:ext cx="5629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smtClean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4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327589" y="3015044"/>
            <a:ext cx="840340" cy="706056"/>
            <a:chOff x="1283139" y="1709833"/>
            <a:chExt cx="840340" cy="706056"/>
          </a:xfrm>
        </p:grpSpPr>
        <p:sp>
          <p:nvSpPr>
            <p:cNvPr id="11" name="任意多边形 10"/>
            <p:cNvSpPr/>
            <p:nvPr>
              <p:custDataLst>
                <p:tags r:id="rId6"/>
              </p:custDataLst>
            </p:nvPr>
          </p:nvSpPr>
          <p:spPr>
            <a:xfrm>
              <a:off x="1283139" y="1709833"/>
              <a:ext cx="840340" cy="706056"/>
            </a:xfrm>
            <a:custGeom>
              <a:avLst/>
              <a:gdLst>
                <a:gd name="connsiteX0" fmla="*/ 353028 w 840340"/>
                <a:gd name="connsiteY0" fmla="*/ 0 h 706056"/>
                <a:gd name="connsiteX1" fmla="*/ 678313 w 840340"/>
                <a:gd name="connsiteY1" fmla="*/ 215614 h 706056"/>
                <a:gd name="connsiteX2" fmla="*/ 691443 w 840340"/>
                <a:gd name="connsiteY2" fmla="*/ 257910 h 706056"/>
                <a:gd name="connsiteX3" fmla="*/ 840340 w 840340"/>
                <a:gd name="connsiteY3" fmla="*/ 344270 h 706056"/>
                <a:gd name="connsiteX4" fmla="*/ 698074 w 840340"/>
                <a:gd name="connsiteY4" fmla="*/ 426784 h 706056"/>
                <a:gd name="connsiteX5" fmla="*/ 678313 w 840340"/>
                <a:gd name="connsiteY5" fmla="*/ 490443 h 706056"/>
                <a:gd name="connsiteX6" fmla="*/ 353028 w 840340"/>
                <a:gd name="connsiteY6" fmla="*/ 706056 h 706056"/>
                <a:gd name="connsiteX7" fmla="*/ 0 w 840340"/>
                <a:gd name="connsiteY7" fmla="*/ 353028 h 706056"/>
                <a:gd name="connsiteX8" fmla="*/ 353028 w 840340"/>
                <a:gd name="connsiteY8" fmla="*/ 0 h 70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0340" h="706056">
                  <a:moveTo>
                    <a:pt x="353028" y="0"/>
                  </a:moveTo>
                  <a:cubicBezTo>
                    <a:pt x="499257" y="0"/>
                    <a:pt x="624721" y="88907"/>
                    <a:pt x="678313" y="215614"/>
                  </a:cubicBezTo>
                  <a:lnTo>
                    <a:pt x="691443" y="257910"/>
                  </a:lnTo>
                  <a:lnTo>
                    <a:pt x="840340" y="344270"/>
                  </a:lnTo>
                  <a:lnTo>
                    <a:pt x="698074" y="426784"/>
                  </a:lnTo>
                  <a:lnTo>
                    <a:pt x="678313" y="490443"/>
                  </a:lnTo>
                  <a:cubicBezTo>
                    <a:pt x="624721" y="617150"/>
                    <a:pt x="499257" y="706056"/>
                    <a:pt x="353028" y="706056"/>
                  </a:cubicBezTo>
                  <a:cubicBezTo>
                    <a:pt x="158056" y="706056"/>
                    <a:pt x="0" y="548000"/>
                    <a:pt x="0" y="353028"/>
                  </a:cubicBezTo>
                  <a:cubicBezTo>
                    <a:pt x="0" y="158056"/>
                    <a:pt x="158056" y="0"/>
                    <a:pt x="35302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44236" y="1832028"/>
              <a:ext cx="5629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4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27589" y="3999776"/>
            <a:ext cx="840340" cy="706056"/>
            <a:chOff x="1283139" y="1709833"/>
            <a:chExt cx="840340" cy="706056"/>
          </a:xfrm>
        </p:grpSpPr>
        <p:sp>
          <p:nvSpPr>
            <p:cNvPr id="14" name="任意多边形 13"/>
            <p:cNvSpPr/>
            <p:nvPr>
              <p:custDataLst>
                <p:tags r:id="rId7"/>
              </p:custDataLst>
            </p:nvPr>
          </p:nvSpPr>
          <p:spPr>
            <a:xfrm>
              <a:off x="1283139" y="1709833"/>
              <a:ext cx="840340" cy="706056"/>
            </a:xfrm>
            <a:custGeom>
              <a:avLst/>
              <a:gdLst>
                <a:gd name="connsiteX0" fmla="*/ 353028 w 840340"/>
                <a:gd name="connsiteY0" fmla="*/ 0 h 706056"/>
                <a:gd name="connsiteX1" fmla="*/ 678313 w 840340"/>
                <a:gd name="connsiteY1" fmla="*/ 215614 h 706056"/>
                <a:gd name="connsiteX2" fmla="*/ 691443 w 840340"/>
                <a:gd name="connsiteY2" fmla="*/ 257910 h 706056"/>
                <a:gd name="connsiteX3" fmla="*/ 840340 w 840340"/>
                <a:gd name="connsiteY3" fmla="*/ 344270 h 706056"/>
                <a:gd name="connsiteX4" fmla="*/ 698074 w 840340"/>
                <a:gd name="connsiteY4" fmla="*/ 426784 h 706056"/>
                <a:gd name="connsiteX5" fmla="*/ 678313 w 840340"/>
                <a:gd name="connsiteY5" fmla="*/ 490443 h 706056"/>
                <a:gd name="connsiteX6" fmla="*/ 353028 w 840340"/>
                <a:gd name="connsiteY6" fmla="*/ 706056 h 706056"/>
                <a:gd name="connsiteX7" fmla="*/ 0 w 840340"/>
                <a:gd name="connsiteY7" fmla="*/ 353028 h 706056"/>
                <a:gd name="connsiteX8" fmla="*/ 353028 w 840340"/>
                <a:gd name="connsiteY8" fmla="*/ 0 h 70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0340" h="706056">
                  <a:moveTo>
                    <a:pt x="353028" y="0"/>
                  </a:moveTo>
                  <a:cubicBezTo>
                    <a:pt x="499257" y="0"/>
                    <a:pt x="624721" y="88907"/>
                    <a:pt x="678313" y="215614"/>
                  </a:cubicBezTo>
                  <a:lnTo>
                    <a:pt x="691443" y="257910"/>
                  </a:lnTo>
                  <a:lnTo>
                    <a:pt x="840340" y="344270"/>
                  </a:lnTo>
                  <a:lnTo>
                    <a:pt x="698074" y="426784"/>
                  </a:lnTo>
                  <a:lnTo>
                    <a:pt x="678313" y="490443"/>
                  </a:lnTo>
                  <a:cubicBezTo>
                    <a:pt x="624721" y="617150"/>
                    <a:pt x="499257" y="706056"/>
                    <a:pt x="353028" y="706056"/>
                  </a:cubicBezTo>
                  <a:cubicBezTo>
                    <a:pt x="158056" y="706056"/>
                    <a:pt x="0" y="548000"/>
                    <a:pt x="0" y="353028"/>
                  </a:cubicBezTo>
                  <a:cubicBezTo>
                    <a:pt x="0" y="158056"/>
                    <a:pt x="158056" y="0"/>
                    <a:pt x="35302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44236" y="1832028"/>
              <a:ext cx="5629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4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27589" y="5003076"/>
            <a:ext cx="840340" cy="706056"/>
            <a:chOff x="1283139" y="1709833"/>
            <a:chExt cx="840340" cy="706056"/>
          </a:xfrm>
        </p:grpSpPr>
        <p:sp>
          <p:nvSpPr>
            <p:cNvPr id="17" name="任意多边形 16"/>
            <p:cNvSpPr/>
            <p:nvPr>
              <p:custDataLst>
                <p:tags r:id="rId8"/>
              </p:custDataLst>
            </p:nvPr>
          </p:nvSpPr>
          <p:spPr>
            <a:xfrm>
              <a:off x="1283139" y="1709833"/>
              <a:ext cx="840340" cy="706056"/>
            </a:xfrm>
            <a:custGeom>
              <a:avLst/>
              <a:gdLst>
                <a:gd name="connsiteX0" fmla="*/ 353028 w 840340"/>
                <a:gd name="connsiteY0" fmla="*/ 0 h 706056"/>
                <a:gd name="connsiteX1" fmla="*/ 678313 w 840340"/>
                <a:gd name="connsiteY1" fmla="*/ 215614 h 706056"/>
                <a:gd name="connsiteX2" fmla="*/ 691443 w 840340"/>
                <a:gd name="connsiteY2" fmla="*/ 257910 h 706056"/>
                <a:gd name="connsiteX3" fmla="*/ 840340 w 840340"/>
                <a:gd name="connsiteY3" fmla="*/ 344270 h 706056"/>
                <a:gd name="connsiteX4" fmla="*/ 698074 w 840340"/>
                <a:gd name="connsiteY4" fmla="*/ 426784 h 706056"/>
                <a:gd name="connsiteX5" fmla="*/ 678313 w 840340"/>
                <a:gd name="connsiteY5" fmla="*/ 490443 h 706056"/>
                <a:gd name="connsiteX6" fmla="*/ 353028 w 840340"/>
                <a:gd name="connsiteY6" fmla="*/ 706056 h 706056"/>
                <a:gd name="connsiteX7" fmla="*/ 0 w 840340"/>
                <a:gd name="connsiteY7" fmla="*/ 353028 h 706056"/>
                <a:gd name="connsiteX8" fmla="*/ 353028 w 840340"/>
                <a:gd name="connsiteY8" fmla="*/ 0 h 70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0340" h="706056">
                  <a:moveTo>
                    <a:pt x="353028" y="0"/>
                  </a:moveTo>
                  <a:cubicBezTo>
                    <a:pt x="499257" y="0"/>
                    <a:pt x="624721" y="88907"/>
                    <a:pt x="678313" y="215614"/>
                  </a:cubicBezTo>
                  <a:lnTo>
                    <a:pt x="691443" y="257910"/>
                  </a:lnTo>
                  <a:lnTo>
                    <a:pt x="840340" y="344270"/>
                  </a:lnTo>
                  <a:lnTo>
                    <a:pt x="698074" y="426784"/>
                  </a:lnTo>
                  <a:lnTo>
                    <a:pt x="678313" y="490443"/>
                  </a:lnTo>
                  <a:cubicBezTo>
                    <a:pt x="624721" y="617150"/>
                    <a:pt x="499257" y="706056"/>
                    <a:pt x="353028" y="706056"/>
                  </a:cubicBezTo>
                  <a:cubicBezTo>
                    <a:pt x="158056" y="706056"/>
                    <a:pt x="0" y="548000"/>
                    <a:pt x="0" y="353028"/>
                  </a:cubicBezTo>
                  <a:cubicBezTo>
                    <a:pt x="0" y="158056"/>
                    <a:pt x="158056" y="0"/>
                    <a:pt x="35302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344236" y="1832028"/>
              <a:ext cx="5629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smtClean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4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598425" y="1880194"/>
            <a:ext cx="1801738" cy="1840906"/>
            <a:chOff x="7093725" y="1588094"/>
            <a:chExt cx="1801738" cy="1840906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3725" y="1588094"/>
              <a:ext cx="1801738" cy="1840906"/>
            </a:xfrm>
            <a:prstGeom prst="rect">
              <a:avLst/>
            </a:prstGeom>
          </p:spPr>
        </p:pic>
        <p:grpSp>
          <p:nvGrpSpPr>
            <p:cNvPr id="21" name="组合 20"/>
            <p:cNvGrpSpPr/>
            <p:nvPr/>
          </p:nvGrpSpPr>
          <p:grpSpPr>
            <a:xfrm>
              <a:off x="8496270" y="1662750"/>
              <a:ext cx="304892" cy="338554"/>
              <a:chOff x="8496270" y="1662750"/>
              <a:chExt cx="304892" cy="338554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8516911" y="1693108"/>
                <a:ext cx="277839" cy="277839"/>
              </a:xfrm>
              <a:prstGeom prst="ellipse">
                <a:avLst/>
              </a:prstGeom>
              <a:gradFill>
                <a:gsLst>
                  <a:gs pos="0">
                    <a:srgbClr val="D9655B"/>
                  </a:gs>
                  <a:gs pos="100000">
                    <a:srgbClr val="C30D0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8496270" y="166275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smtClean="0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8725733" y="1899244"/>
            <a:ext cx="1884426" cy="1832202"/>
            <a:chOff x="9221033" y="1607144"/>
            <a:chExt cx="1884426" cy="1832202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1033" y="1607144"/>
              <a:ext cx="1884426" cy="1832202"/>
            </a:xfrm>
            <a:prstGeom prst="rect">
              <a:avLst/>
            </a:prstGeom>
          </p:spPr>
        </p:pic>
        <p:grpSp>
          <p:nvGrpSpPr>
            <p:cNvPr id="26" name="组合 25"/>
            <p:cNvGrpSpPr/>
            <p:nvPr/>
          </p:nvGrpSpPr>
          <p:grpSpPr>
            <a:xfrm>
              <a:off x="10683210" y="1662750"/>
              <a:ext cx="304892" cy="338554"/>
              <a:chOff x="8496270" y="1662750"/>
              <a:chExt cx="304892" cy="338554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8516911" y="1693108"/>
                <a:ext cx="277839" cy="277839"/>
              </a:xfrm>
              <a:prstGeom prst="ellipse">
                <a:avLst/>
              </a:prstGeom>
              <a:gradFill>
                <a:gsLst>
                  <a:gs pos="0">
                    <a:srgbClr val="D9655B"/>
                  </a:gs>
                  <a:gs pos="100000">
                    <a:srgbClr val="C30D0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8496270" y="166275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smtClean="0">
                    <a:solidFill>
                      <a:schemeClr val="bg1"/>
                    </a:solidFill>
                    <a:cs typeface="+mn-ea"/>
                    <a:sym typeface="+mn-lt"/>
                  </a:rPr>
                  <a:t>2</a:t>
                </a:r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8767077" y="4023545"/>
            <a:ext cx="1796019" cy="1843855"/>
            <a:chOff x="7093726" y="3731445"/>
            <a:chExt cx="1801738" cy="1849726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3726" y="3731445"/>
              <a:ext cx="1801738" cy="1849726"/>
            </a:xfrm>
            <a:prstGeom prst="rect">
              <a:avLst/>
            </a:prstGeom>
          </p:spPr>
        </p:pic>
        <p:grpSp>
          <p:nvGrpSpPr>
            <p:cNvPr id="31" name="组合 30"/>
            <p:cNvGrpSpPr/>
            <p:nvPr/>
          </p:nvGrpSpPr>
          <p:grpSpPr>
            <a:xfrm>
              <a:off x="8496270" y="3798418"/>
              <a:ext cx="305862" cy="339632"/>
              <a:chOff x="8496270" y="1662750"/>
              <a:chExt cx="305862" cy="339632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8516911" y="1693108"/>
                <a:ext cx="277839" cy="277839"/>
              </a:xfrm>
              <a:prstGeom prst="ellipse">
                <a:avLst/>
              </a:prstGeom>
              <a:gradFill>
                <a:gsLst>
                  <a:gs pos="0">
                    <a:srgbClr val="D9655B"/>
                  </a:gs>
                  <a:gs pos="100000">
                    <a:srgbClr val="C30D0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8496270" y="1662750"/>
                <a:ext cx="305862" cy="339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smtClean="0">
                    <a:solidFill>
                      <a:schemeClr val="bg1"/>
                    </a:solidFill>
                    <a:cs typeface="+mn-ea"/>
                    <a:sym typeface="+mn-lt"/>
                  </a:rPr>
                  <a:t>4</a:t>
                </a:r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6599088" y="4023545"/>
            <a:ext cx="1801075" cy="1792457"/>
            <a:chOff x="9221033" y="3731445"/>
            <a:chExt cx="1858619" cy="1849726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1033" y="3731445"/>
              <a:ext cx="1858619" cy="1849726"/>
            </a:xfrm>
            <a:prstGeom prst="rect">
              <a:avLst/>
            </a:prstGeom>
          </p:spPr>
        </p:pic>
        <p:grpSp>
          <p:nvGrpSpPr>
            <p:cNvPr id="36" name="组合 35"/>
            <p:cNvGrpSpPr/>
            <p:nvPr/>
          </p:nvGrpSpPr>
          <p:grpSpPr>
            <a:xfrm>
              <a:off x="10683210" y="3798418"/>
              <a:ext cx="314633" cy="349371"/>
              <a:chOff x="8496270" y="1662750"/>
              <a:chExt cx="314633" cy="349371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8516911" y="1693108"/>
                <a:ext cx="277839" cy="277839"/>
              </a:xfrm>
              <a:prstGeom prst="ellipse">
                <a:avLst/>
              </a:prstGeom>
              <a:gradFill>
                <a:gsLst>
                  <a:gs pos="0">
                    <a:srgbClr val="D9655B"/>
                  </a:gs>
                  <a:gs pos="100000">
                    <a:srgbClr val="C30D0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8496270" y="1662750"/>
                <a:ext cx="314633" cy="3493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smtClean="0">
                    <a:solidFill>
                      <a:schemeClr val="bg1"/>
                    </a:solidFill>
                    <a:cs typeface="+mn-ea"/>
                    <a:sym typeface="+mn-lt"/>
                  </a:rPr>
                  <a:t>3</a:t>
                </a:r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6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1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1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6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6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1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6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6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663616" y="2093503"/>
            <a:ext cx="10864768" cy="988363"/>
          </a:xfrm>
          <a:prstGeom prst="rect">
            <a:avLst/>
          </a:prstGeom>
          <a:gradFill>
            <a:gsLst>
              <a:gs pos="100000">
                <a:srgbClr val="C00000">
                  <a:alpha val="0"/>
                </a:srgbClr>
              </a:gs>
              <a:gs pos="0">
                <a:srgbClr val="C00000">
                  <a:alpha val="0"/>
                </a:srgbClr>
              </a:gs>
              <a:gs pos="50000">
                <a:srgbClr val="C0000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93721" y="3838027"/>
            <a:ext cx="3230880" cy="553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b="1" dirty="0" smtClean="0">
                <a:solidFill>
                  <a:schemeClr val="bg1"/>
                </a:solidFill>
                <a:cs typeface="+mn-ea"/>
                <a:sym typeface="+mn-lt"/>
              </a:rPr>
              <a:t>提升师生安</a:t>
            </a:r>
            <a:r>
              <a:rPr lang="zh-CN" altLang="en-US" sz="3000" b="1" dirty="0">
                <a:solidFill>
                  <a:schemeClr val="bg1"/>
                </a:solidFill>
                <a:cs typeface="+mn-ea"/>
                <a:sym typeface="+mn-lt"/>
              </a:rPr>
              <a:t>全意识</a:t>
            </a:r>
            <a:endParaRPr lang="en-US" altLang="zh-CN" sz="3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12388" y="3838027"/>
            <a:ext cx="326243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b="1" dirty="0" smtClean="0">
                <a:solidFill>
                  <a:schemeClr val="bg1"/>
                </a:solidFill>
                <a:cs typeface="+mn-ea"/>
                <a:sym typeface="+mn-lt"/>
              </a:rPr>
              <a:t>熟</a:t>
            </a:r>
            <a:r>
              <a:rPr lang="zh-CN" altLang="en-US" sz="3000" b="1" dirty="0">
                <a:solidFill>
                  <a:schemeClr val="bg1"/>
                </a:solidFill>
                <a:cs typeface="+mn-ea"/>
                <a:sym typeface="+mn-lt"/>
              </a:rPr>
              <a:t>悉器材所在位置</a:t>
            </a:r>
            <a:endParaRPr lang="zh-CN" altLang="en-US" sz="3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93721" y="4964338"/>
            <a:ext cx="326243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b="1" dirty="0" smtClean="0">
                <a:solidFill>
                  <a:schemeClr val="bg1"/>
                </a:solidFill>
                <a:cs typeface="+mn-ea"/>
                <a:sym typeface="+mn-lt"/>
              </a:rPr>
              <a:t>掌</a:t>
            </a:r>
            <a:r>
              <a:rPr lang="zh-CN" altLang="en-US" sz="3000" b="1" dirty="0">
                <a:solidFill>
                  <a:schemeClr val="bg1"/>
                </a:solidFill>
                <a:cs typeface="+mn-ea"/>
                <a:sym typeface="+mn-lt"/>
              </a:rPr>
              <a:t>握火灾报警程序</a:t>
            </a:r>
            <a:endParaRPr lang="zh-CN" altLang="en-US" sz="3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512388" y="4964338"/>
            <a:ext cx="326243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b="1" dirty="0" smtClean="0">
                <a:solidFill>
                  <a:schemeClr val="bg1"/>
                </a:solidFill>
                <a:cs typeface="+mn-ea"/>
                <a:sym typeface="+mn-lt"/>
              </a:rPr>
              <a:t>掌</a:t>
            </a:r>
            <a:r>
              <a:rPr lang="zh-CN" altLang="en-US" sz="3000" b="1" dirty="0">
                <a:solidFill>
                  <a:schemeClr val="bg1"/>
                </a:solidFill>
                <a:cs typeface="+mn-ea"/>
                <a:sym typeface="+mn-lt"/>
              </a:rPr>
              <a:t>握灭火技能方法</a:t>
            </a:r>
            <a:endParaRPr lang="zh-CN" altLang="en-US" sz="3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PA-102216"/>
          <p:cNvSpPr/>
          <p:nvPr>
            <p:custDataLst>
              <p:tags r:id="rId1"/>
            </p:custDataLst>
          </p:nvPr>
        </p:nvSpPr>
        <p:spPr>
          <a:xfrm>
            <a:off x="573700" y="2213459"/>
            <a:ext cx="110446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000" b="1" spc="600" dirty="0">
                <a:gradFill>
                  <a:gsLst>
                    <a:gs pos="0">
                      <a:srgbClr val="F9C67B"/>
                    </a:gs>
                    <a:gs pos="100000">
                      <a:srgbClr val="FFF5BF"/>
                    </a:gs>
                  </a:gsLst>
                  <a:lin ang="6000000" scaled="0"/>
                </a:gra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cs typeface="+mn-ea"/>
                <a:sym typeface="+mn-lt"/>
              </a:rPr>
              <a:t>杜绝火灾事故发生  确保人身财产安全</a:t>
            </a:r>
            <a:endParaRPr lang="zh-CN" altLang="en-US" sz="4000" b="1" spc="600" dirty="0">
              <a:gradFill>
                <a:gsLst>
                  <a:gs pos="0">
                    <a:srgbClr val="F9C67B"/>
                  </a:gs>
                  <a:gs pos="100000">
                    <a:srgbClr val="FFF5BF"/>
                  </a:gs>
                </a:gsLst>
                <a:lin ang="6000000" scaled="0"/>
              </a:gra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PA-102227"/>
          <p:cNvSpPr txBox="1"/>
          <p:nvPr>
            <p:custDataLst>
              <p:tags r:id="rId2"/>
            </p:custDataLst>
          </p:nvPr>
        </p:nvSpPr>
        <p:spPr>
          <a:xfrm>
            <a:off x="4627629" y="475568"/>
            <a:ext cx="305333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 spc="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5000" dirty="0">
                <a:gradFill>
                  <a:gsLst>
                    <a:gs pos="0">
                      <a:srgbClr val="F9C67B"/>
                    </a:gs>
                    <a:gs pos="100000">
                      <a:srgbClr val="FFF5BF"/>
                    </a:gs>
                  </a:gsLst>
                  <a:lin ang="6000000" scaled="0"/>
                </a:gra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培训目的</a:t>
            </a:r>
            <a:endParaRPr lang="zh-CN" altLang="en-US" sz="5000" dirty="0">
              <a:gradFill>
                <a:gsLst>
                  <a:gs pos="0">
                    <a:srgbClr val="F9C67B"/>
                  </a:gs>
                  <a:gs pos="100000">
                    <a:srgbClr val="FFF5BF"/>
                  </a:gs>
                </a:gsLst>
                <a:lin ang="6000000" scaled="0"/>
              </a:gra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783357" y="1497863"/>
            <a:ext cx="637268" cy="0"/>
          </a:xfrm>
          <a:prstGeom prst="line">
            <a:avLst/>
          </a:prstGeom>
          <a:ln w="38100">
            <a:solidFill>
              <a:srgbClr val="F6D4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0" t="13665" r="16210" b="9808"/>
          <a:stretch>
            <a:fillRect/>
          </a:stretch>
        </p:blipFill>
        <p:spPr>
          <a:xfrm>
            <a:off x="1375834" y="3818692"/>
            <a:ext cx="541867" cy="59266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0" t="13665" r="16210" b="9808"/>
          <a:stretch>
            <a:fillRect/>
          </a:stretch>
        </p:blipFill>
        <p:spPr>
          <a:xfrm>
            <a:off x="1375834" y="4925669"/>
            <a:ext cx="541867" cy="59266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0" t="13665" r="16210" b="9808"/>
          <a:stretch>
            <a:fillRect/>
          </a:stretch>
        </p:blipFill>
        <p:spPr>
          <a:xfrm>
            <a:off x="6767759" y="3818692"/>
            <a:ext cx="541867" cy="59266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0" t="13665" r="16210" b="9808"/>
          <a:stretch>
            <a:fillRect/>
          </a:stretch>
        </p:blipFill>
        <p:spPr>
          <a:xfrm>
            <a:off x="6767759" y="4925669"/>
            <a:ext cx="541867" cy="5926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49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49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49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4913625" y="742935"/>
            <a:ext cx="236475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400" b="1" dirty="0">
                <a:solidFill>
                  <a:srgbClr val="C00000"/>
                </a:solidFill>
                <a:cs typeface="+mn-ea"/>
                <a:sym typeface="+mn-lt"/>
              </a:rPr>
              <a:t>消防栓使用</a:t>
            </a:r>
            <a:endParaRPr lang="zh-CN" altLang="en-US" sz="3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2" t="5555" r="58425" b="70000"/>
          <a:stretch>
            <a:fillRect/>
          </a:stretch>
        </p:blipFill>
        <p:spPr>
          <a:xfrm>
            <a:off x="1936749" y="1492250"/>
            <a:ext cx="1676401" cy="16764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95" t="5555" r="5655" b="70000"/>
          <a:stretch>
            <a:fillRect/>
          </a:stretch>
        </p:blipFill>
        <p:spPr>
          <a:xfrm>
            <a:off x="5108341" y="1638856"/>
            <a:ext cx="2114550" cy="1676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127250" y="33152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打开箱门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22350" y="2012950"/>
            <a:ext cx="635000" cy="635000"/>
            <a:chOff x="1016000" y="2044700"/>
            <a:chExt cx="635000" cy="635000"/>
          </a:xfrm>
        </p:grpSpPr>
        <p:sp>
          <p:nvSpPr>
            <p:cNvPr id="7" name="椭圆 6"/>
            <p:cNvSpPr/>
            <p:nvPr/>
          </p:nvSpPr>
          <p:spPr>
            <a:xfrm>
              <a:off x="1016000" y="2044700"/>
              <a:ext cx="635000" cy="635000"/>
            </a:xfrm>
            <a:prstGeom prst="ellipse">
              <a:avLst/>
            </a:prstGeom>
            <a:gradFill>
              <a:gsLst>
                <a:gs pos="100000">
                  <a:srgbClr val="D9655B"/>
                </a:gs>
                <a:gs pos="0">
                  <a:srgbClr val="C30D0C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36170" y="2100590"/>
              <a:ext cx="3946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smtClean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2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184650" y="2012950"/>
            <a:ext cx="635000" cy="635000"/>
            <a:chOff x="1016000" y="2044700"/>
            <a:chExt cx="635000" cy="635000"/>
          </a:xfrm>
        </p:grpSpPr>
        <p:sp>
          <p:nvSpPr>
            <p:cNvPr id="10" name="椭圆 9"/>
            <p:cNvSpPr/>
            <p:nvPr/>
          </p:nvSpPr>
          <p:spPr>
            <a:xfrm>
              <a:off x="1016000" y="2044700"/>
              <a:ext cx="635000" cy="635000"/>
            </a:xfrm>
            <a:prstGeom prst="ellipse">
              <a:avLst/>
            </a:prstGeom>
            <a:gradFill>
              <a:gsLst>
                <a:gs pos="100000">
                  <a:srgbClr val="D9655B"/>
                </a:gs>
                <a:gs pos="0">
                  <a:srgbClr val="C30D0C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136170" y="2100590"/>
              <a:ext cx="3946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smtClean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2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611618" y="33152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按响警报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0" t="39343" r="56993" b="43805"/>
          <a:stretch>
            <a:fillRect/>
          </a:stretch>
        </p:blipFill>
        <p:spPr>
          <a:xfrm>
            <a:off x="9095986" y="1898650"/>
            <a:ext cx="1933964" cy="115570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8172295" y="2012950"/>
            <a:ext cx="635000" cy="635000"/>
            <a:chOff x="1016000" y="2044700"/>
            <a:chExt cx="635000" cy="635000"/>
          </a:xfrm>
        </p:grpSpPr>
        <p:sp>
          <p:nvSpPr>
            <p:cNvPr id="15" name="椭圆 14"/>
            <p:cNvSpPr/>
            <p:nvPr/>
          </p:nvSpPr>
          <p:spPr>
            <a:xfrm>
              <a:off x="1016000" y="2044700"/>
              <a:ext cx="635000" cy="635000"/>
            </a:xfrm>
            <a:prstGeom prst="ellipse">
              <a:avLst/>
            </a:prstGeom>
            <a:gradFill>
              <a:gsLst>
                <a:gs pos="100000">
                  <a:srgbClr val="D9655B"/>
                </a:gs>
                <a:gs pos="0">
                  <a:srgbClr val="C30D0C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136170" y="2100590"/>
              <a:ext cx="3946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9599263" y="33152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接上水带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33" t="35397" r="8343" b="39052"/>
          <a:stretch>
            <a:fillRect/>
          </a:stretch>
        </p:blipFill>
        <p:spPr>
          <a:xfrm>
            <a:off x="1811564" y="3990851"/>
            <a:ext cx="2046515" cy="175227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3" t="68837" r="51807" b="11136"/>
          <a:stretch>
            <a:fillRect/>
          </a:stretch>
        </p:blipFill>
        <p:spPr>
          <a:xfrm>
            <a:off x="5108341" y="4137457"/>
            <a:ext cx="2114550" cy="1373436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2127250" y="58138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拉出水带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022350" y="4511551"/>
            <a:ext cx="635000" cy="635000"/>
            <a:chOff x="1016000" y="2044700"/>
            <a:chExt cx="635000" cy="635000"/>
          </a:xfrm>
        </p:grpSpPr>
        <p:sp>
          <p:nvSpPr>
            <p:cNvPr id="22" name="椭圆 21"/>
            <p:cNvSpPr/>
            <p:nvPr/>
          </p:nvSpPr>
          <p:spPr>
            <a:xfrm>
              <a:off x="1016000" y="2044700"/>
              <a:ext cx="635000" cy="635000"/>
            </a:xfrm>
            <a:prstGeom prst="ellipse">
              <a:avLst/>
            </a:prstGeom>
            <a:gradFill>
              <a:gsLst>
                <a:gs pos="100000">
                  <a:srgbClr val="D9655B"/>
                </a:gs>
                <a:gs pos="0">
                  <a:srgbClr val="C30D0C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136170" y="2100590"/>
              <a:ext cx="3946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smtClean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2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184650" y="4511551"/>
            <a:ext cx="635000" cy="635000"/>
            <a:chOff x="1016000" y="2044700"/>
            <a:chExt cx="635000" cy="635000"/>
          </a:xfrm>
        </p:grpSpPr>
        <p:sp>
          <p:nvSpPr>
            <p:cNvPr id="25" name="椭圆 24"/>
            <p:cNvSpPr/>
            <p:nvPr/>
          </p:nvSpPr>
          <p:spPr>
            <a:xfrm>
              <a:off x="1016000" y="2044700"/>
              <a:ext cx="635000" cy="635000"/>
            </a:xfrm>
            <a:prstGeom prst="ellipse">
              <a:avLst/>
            </a:prstGeom>
            <a:gradFill>
              <a:gsLst>
                <a:gs pos="100000">
                  <a:srgbClr val="D9655B"/>
                </a:gs>
                <a:gs pos="0">
                  <a:srgbClr val="C30D0C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136170" y="2100590"/>
              <a:ext cx="3946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smtClean="0">
                  <a:solidFill>
                    <a:schemeClr val="bg1"/>
                  </a:solidFill>
                  <a:cs typeface="+mn-ea"/>
                  <a:sym typeface="+mn-lt"/>
                </a:rPr>
                <a:t>5</a:t>
              </a:r>
              <a:endParaRPr lang="zh-CN" altLang="en-US" sz="2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5611618" y="58138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cs typeface="+mn-ea"/>
                <a:sym typeface="+mn-lt"/>
              </a:rPr>
              <a:t>转动阀门</a:t>
            </a:r>
            <a:endParaRPr lang="zh-CN" altLang="en-US">
              <a:cs typeface="+mn-ea"/>
              <a:sym typeface="+mn-lt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98" t="70878" r="3480" b="8862"/>
          <a:stretch>
            <a:fillRect/>
          </a:stretch>
        </p:blipFill>
        <p:spPr>
          <a:xfrm>
            <a:off x="9095986" y="4397250"/>
            <a:ext cx="2092747" cy="1291429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8172295" y="4511551"/>
            <a:ext cx="635000" cy="635000"/>
            <a:chOff x="1016000" y="2044700"/>
            <a:chExt cx="635000" cy="635000"/>
          </a:xfrm>
        </p:grpSpPr>
        <p:sp>
          <p:nvSpPr>
            <p:cNvPr id="30" name="椭圆 29"/>
            <p:cNvSpPr/>
            <p:nvPr/>
          </p:nvSpPr>
          <p:spPr>
            <a:xfrm>
              <a:off x="1016000" y="2044700"/>
              <a:ext cx="635000" cy="635000"/>
            </a:xfrm>
            <a:prstGeom prst="ellipse">
              <a:avLst/>
            </a:prstGeom>
            <a:gradFill>
              <a:gsLst>
                <a:gs pos="100000">
                  <a:srgbClr val="D9655B"/>
                </a:gs>
                <a:gs pos="0">
                  <a:srgbClr val="C30D0C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136170" y="2100590"/>
              <a:ext cx="3946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smtClean="0">
                  <a:solidFill>
                    <a:schemeClr val="bg1"/>
                  </a:solidFill>
                  <a:cs typeface="+mn-ea"/>
                  <a:sym typeface="+mn-lt"/>
                </a:rPr>
                <a:t>6</a:t>
              </a:r>
              <a:endParaRPr lang="zh-CN" altLang="en-US" sz="2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9819193" y="581385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灭火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99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99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99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99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199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99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99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199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199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699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199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199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699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199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199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699"/>
                            </p:stCondLst>
                            <p:childTnLst>
                              <p:par>
                                <p:cTn id="9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199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2199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5" grpId="0"/>
      <p:bldP spid="12" grpId="0"/>
      <p:bldP spid="17" grpId="0"/>
      <p:bldP spid="20" grpId="0"/>
      <p:bldP spid="27" grpId="0"/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4695617" y="742935"/>
            <a:ext cx="280076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400" b="1" dirty="0">
                <a:solidFill>
                  <a:srgbClr val="C00000"/>
                </a:solidFill>
                <a:cs typeface="+mn-ea"/>
                <a:sym typeface="+mn-lt"/>
              </a:rPr>
              <a:t>逃生面具使用</a:t>
            </a:r>
            <a:endParaRPr lang="zh-CN" altLang="en-US" sz="3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4" r="10430" b="27484"/>
          <a:stretch>
            <a:fillRect/>
          </a:stretch>
        </p:blipFill>
        <p:spPr>
          <a:xfrm>
            <a:off x="1135185" y="1615440"/>
            <a:ext cx="1486169" cy="1017270"/>
          </a:xfrm>
          <a:prstGeom prst="rect">
            <a:avLst/>
          </a:prstGeom>
          <a:ln w="762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4" name="组合 3"/>
          <p:cNvGrpSpPr/>
          <p:nvPr/>
        </p:nvGrpSpPr>
        <p:grpSpPr>
          <a:xfrm>
            <a:off x="1106488" y="2838995"/>
            <a:ext cx="379412" cy="379412"/>
            <a:chOff x="1025796" y="2064210"/>
            <a:chExt cx="635000" cy="635000"/>
          </a:xfrm>
        </p:grpSpPr>
        <p:sp>
          <p:nvSpPr>
            <p:cNvPr id="5" name="椭圆 4"/>
            <p:cNvSpPr/>
            <p:nvPr/>
          </p:nvSpPr>
          <p:spPr>
            <a:xfrm>
              <a:off x="1025796" y="2064210"/>
              <a:ext cx="635000" cy="635000"/>
            </a:xfrm>
            <a:prstGeom prst="ellipse">
              <a:avLst/>
            </a:prstGeom>
            <a:gradFill>
              <a:gsLst>
                <a:gs pos="100000">
                  <a:srgbClr val="D9655B"/>
                </a:gs>
                <a:gs pos="0">
                  <a:srgbClr val="C30D0C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076084" y="2072645"/>
              <a:ext cx="534424" cy="618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485900" y="2874813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取出火灾逃生面具</a:t>
            </a:r>
            <a:endParaRPr lang="zh-CN" altLang="en-US" sz="1600" dirty="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9" t="5186" r="3865" b="8339"/>
          <a:stretch>
            <a:fillRect/>
          </a:stretch>
        </p:blipFill>
        <p:spPr>
          <a:xfrm>
            <a:off x="4101831" y="1615440"/>
            <a:ext cx="1486169" cy="1017270"/>
          </a:xfrm>
          <a:prstGeom prst="rect">
            <a:avLst/>
          </a:prstGeom>
          <a:ln w="762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9" name="组合 8"/>
          <p:cNvGrpSpPr/>
          <p:nvPr/>
        </p:nvGrpSpPr>
        <p:grpSpPr>
          <a:xfrm>
            <a:off x="3984417" y="2838995"/>
            <a:ext cx="379412" cy="379412"/>
            <a:chOff x="1025796" y="2064210"/>
            <a:chExt cx="635000" cy="635000"/>
          </a:xfrm>
        </p:grpSpPr>
        <p:sp>
          <p:nvSpPr>
            <p:cNvPr id="10" name="椭圆 9"/>
            <p:cNvSpPr/>
            <p:nvPr/>
          </p:nvSpPr>
          <p:spPr>
            <a:xfrm>
              <a:off x="1025796" y="2064210"/>
              <a:ext cx="635000" cy="635000"/>
            </a:xfrm>
            <a:prstGeom prst="ellipse">
              <a:avLst/>
            </a:prstGeom>
            <a:gradFill>
              <a:gsLst>
                <a:gs pos="100000">
                  <a:srgbClr val="D9655B"/>
                </a:gs>
                <a:gs pos="0">
                  <a:srgbClr val="C30D0C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076084" y="2072645"/>
              <a:ext cx="534424" cy="618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363829" y="2874813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撕开包装袋取出呼吸器</a:t>
            </a:r>
            <a:endParaRPr lang="zh-CN" altLang="en-US" sz="1600" dirty="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8" t="14327" r="4369" b="4708"/>
          <a:stretch>
            <a:fillRect/>
          </a:stretch>
        </p:blipFill>
        <p:spPr>
          <a:xfrm>
            <a:off x="7068477" y="1615440"/>
            <a:ext cx="1486169" cy="1017270"/>
          </a:xfrm>
          <a:prstGeom prst="rect">
            <a:avLst/>
          </a:prstGeom>
          <a:ln w="762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" t="10378" r="3122" b="3553"/>
          <a:stretch>
            <a:fillRect/>
          </a:stretch>
        </p:blipFill>
        <p:spPr>
          <a:xfrm>
            <a:off x="8843936" y="1615440"/>
            <a:ext cx="1486169" cy="1017270"/>
          </a:xfrm>
          <a:prstGeom prst="rect">
            <a:avLst/>
          </a:prstGeom>
          <a:ln w="762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15" name="组合 14"/>
          <p:cNvGrpSpPr/>
          <p:nvPr/>
        </p:nvGrpSpPr>
        <p:grpSpPr>
          <a:xfrm>
            <a:off x="7030377" y="2838995"/>
            <a:ext cx="379412" cy="379412"/>
            <a:chOff x="1025796" y="2064210"/>
            <a:chExt cx="635000" cy="635000"/>
          </a:xfrm>
        </p:grpSpPr>
        <p:sp>
          <p:nvSpPr>
            <p:cNvPr id="16" name="椭圆 15"/>
            <p:cNvSpPr/>
            <p:nvPr/>
          </p:nvSpPr>
          <p:spPr>
            <a:xfrm>
              <a:off x="1025796" y="2064210"/>
              <a:ext cx="635000" cy="635000"/>
            </a:xfrm>
            <a:prstGeom prst="ellipse">
              <a:avLst/>
            </a:prstGeom>
            <a:gradFill>
              <a:gsLst>
                <a:gs pos="100000">
                  <a:srgbClr val="D9655B"/>
                </a:gs>
                <a:gs pos="0">
                  <a:srgbClr val="C30D0C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076084" y="2072645"/>
              <a:ext cx="534424" cy="618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7409789" y="2874813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>
                <a:cs typeface="+mn-ea"/>
                <a:sym typeface="+mn-lt"/>
              </a:rPr>
              <a:t>拔掉前后两个罐塞</a:t>
            </a:r>
            <a:endParaRPr lang="zh-CN" altLang="en-US" sz="1600"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80" r="3079" b="5375"/>
          <a:stretch>
            <a:fillRect/>
          </a:stretch>
        </p:blipFill>
        <p:spPr>
          <a:xfrm>
            <a:off x="3100658" y="3927098"/>
            <a:ext cx="1514866" cy="1013460"/>
          </a:xfrm>
          <a:prstGeom prst="rect">
            <a:avLst/>
          </a:prstGeom>
          <a:ln w="762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20" name="组合 19"/>
          <p:cNvGrpSpPr/>
          <p:nvPr/>
        </p:nvGrpSpPr>
        <p:grpSpPr>
          <a:xfrm>
            <a:off x="3100658" y="5207894"/>
            <a:ext cx="379412" cy="379412"/>
            <a:chOff x="1025796" y="2064210"/>
            <a:chExt cx="635000" cy="635000"/>
          </a:xfrm>
        </p:grpSpPr>
        <p:sp>
          <p:nvSpPr>
            <p:cNvPr id="21" name="椭圆 20"/>
            <p:cNvSpPr/>
            <p:nvPr/>
          </p:nvSpPr>
          <p:spPr>
            <a:xfrm>
              <a:off x="1025796" y="2064210"/>
              <a:ext cx="635000" cy="635000"/>
            </a:xfrm>
            <a:prstGeom prst="ellipse">
              <a:avLst/>
            </a:prstGeom>
            <a:gradFill>
              <a:gsLst>
                <a:gs pos="100000">
                  <a:srgbClr val="D9655B"/>
                </a:gs>
                <a:gs pos="0">
                  <a:srgbClr val="C30D0C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076084" y="2072645"/>
              <a:ext cx="534424" cy="618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480070" y="5243712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戴上头罩，拉紧头带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978587" y="5207894"/>
            <a:ext cx="379412" cy="379412"/>
            <a:chOff x="1025796" y="2064210"/>
            <a:chExt cx="635000" cy="635000"/>
          </a:xfrm>
        </p:grpSpPr>
        <p:sp>
          <p:nvSpPr>
            <p:cNvPr id="25" name="椭圆 24"/>
            <p:cNvSpPr/>
            <p:nvPr/>
          </p:nvSpPr>
          <p:spPr>
            <a:xfrm>
              <a:off x="1025796" y="2064210"/>
              <a:ext cx="635000" cy="635000"/>
            </a:xfrm>
            <a:prstGeom prst="ellipse">
              <a:avLst/>
            </a:prstGeom>
            <a:gradFill>
              <a:gsLst>
                <a:gs pos="100000">
                  <a:srgbClr val="D9655B"/>
                </a:gs>
                <a:gs pos="0">
                  <a:srgbClr val="C30D0C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76084" y="2072645"/>
              <a:ext cx="534424" cy="618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  <a:cs typeface="+mn-ea"/>
                  <a:sym typeface="+mn-lt"/>
                </a:rPr>
                <a:t>5</a:t>
              </a: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6357999" y="524371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cs typeface="+mn-ea"/>
                <a:sym typeface="+mn-lt"/>
              </a:rPr>
              <a:t>有序逃生</a:t>
            </a:r>
            <a:endParaRPr lang="zh-CN" altLang="en-US" sz="1600">
              <a:cs typeface="+mn-ea"/>
              <a:sym typeface="+mn-lt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1" t="3837" r="2695"/>
          <a:stretch>
            <a:fillRect/>
          </a:stretch>
        </p:blipFill>
        <p:spPr>
          <a:xfrm>
            <a:off x="6096000" y="3881909"/>
            <a:ext cx="1486169" cy="1011929"/>
          </a:xfrm>
          <a:prstGeom prst="rect">
            <a:avLst/>
          </a:prstGeom>
          <a:ln w="762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1" t="8797" r="14956" b="2932"/>
          <a:stretch>
            <a:fillRect/>
          </a:stretch>
        </p:blipFill>
        <p:spPr>
          <a:xfrm rot="797603">
            <a:off x="8650079" y="3143031"/>
            <a:ext cx="3360054" cy="38165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5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75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75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2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75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75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25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75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75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25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" grpId="0"/>
      <p:bldP spid="12" grpId="0"/>
      <p:bldP spid="18" grpId="0"/>
      <p:bldP spid="23" grpId="0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2000"/>
            <a:ext cx="12192000" cy="1073150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447" y="4802525"/>
            <a:ext cx="3018553" cy="20554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401716" y="4531300"/>
            <a:ext cx="3500516" cy="2470106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95" t="38996" r="7045" b="38134"/>
          <a:stretch>
            <a:fillRect/>
          </a:stretch>
        </p:blipFill>
        <p:spPr>
          <a:xfrm>
            <a:off x="1937774" y="5628582"/>
            <a:ext cx="2311400" cy="1568449"/>
          </a:xfrm>
          <a:prstGeom prst="rect">
            <a:avLst/>
          </a:prstGeom>
        </p:spPr>
      </p:pic>
      <p:sp>
        <p:nvSpPr>
          <p:cNvPr id="46" name="PA-102278"/>
          <p:cNvSpPr/>
          <p:nvPr>
            <p:custDataLst>
              <p:tags r:id="rId5"/>
            </p:custDataLst>
          </p:nvPr>
        </p:nvSpPr>
        <p:spPr>
          <a:xfrm>
            <a:off x="2482215" y="2619375"/>
            <a:ext cx="827786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spc="600" dirty="0">
                <a:solidFill>
                  <a:srgbClr val="F6D492"/>
                </a:solidFill>
                <a:cs typeface="+mn-ea"/>
                <a:sym typeface="+mn-lt"/>
              </a:rPr>
              <a:t>图书馆火灾预防措施</a:t>
            </a:r>
            <a:endParaRPr lang="zh-CN" altLang="en-US" sz="6000" b="1" spc="600" dirty="0">
              <a:solidFill>
                <a:srgbClr val="F6D492"/>
              </a:solidFill>
              <a:cs typeface="+mn-ea"/>
              <a:sym typeface="+mn-lt"/>
            </a:endParaRPr>
          </a:p>
        </p:txBody>
      </p:sp>
      <p:grpSp>
        <p:nvGrpSpPr>
          <p:cNvPr id="47" name="PA-102279"/>
          <p:cNvGrpSpPr/>
          <p:nvPr>
            <p:custDataLst>
              <p:tags r:id="rId6"/>
            </p:custDataLst>
          </p:nvPr>
        </p:nvGrpSpPr>
        <p:grpSpPr>
          <a:xfrm>
            <a:off x="4794250" y="1499398"/>
            <a:ext cx="2603500" cy="922470"/>
            <a:chOff x="4794250" y="1884630"/>
            <a:chExt cx="2603500" cy="922470"/>
          </a:xfrm>
        </p:grpSpPr>
        <p:grpSp>
          <p:nvGrpSpPr>
            <p:cNvPr id="48" name="组合 47"/>
            <p:cNvGrpSpPr/>
            <p:nvPr/>
          </p:nvGrpSpPr>
          <p:grpSpPr>
            <a:xfrm>
              <a:off x="4794250" y="1884630"/>
              <a:ext cx="2603500" cy="707886"/>
              <a:chOff x="4794250" y="1866109"/>
              <a:chExt cx="2603500" cy="707886"/>
            </a:xfrm>
          </p:grpSpPr>
          <p:sp>
            <p:nvSpPr>
              <p:cNvPr id="50" name="PA-圆角矩形 27"/>
              <p:cNvSpPr/>
              <p:nvPr>
                <p:custDataLst>
                  <p:tags r:id="rId7"/>
                </p:custDataLst>
              </p:nvPr>
            </p:nvSpPr>
            <p:spPr>
              <a:xfrm>
                <a:off x="4794250" y="1866109"/>
                <a:ext cx="2603500" cy="707886"/>
              </a:xfrm>
              <a:prstGeom prst="roundRect">
                <a:avLst>
                  <a:gd name="adj" fmla="val 25071"/>
                </a:avLst>
              </a:prstGeom>
              <a:solidFill>
                <a:srgbClr val="F6D4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PA-文本框 28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5105985" y="1904581"/>
                <a:ext cx="1980030" cy="630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500" b="1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第四部分</a:t>
                </a:r>
                <a:endParaRPr lang="zh-CN" altLang="en-US" sz="3500" b="1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9" name="PA-等腰三角形 26"/>
            <p:cNvSpPr/>
            <p:nvPr>
              <p:custDataLst>
                <p:tags r:id="rId9"/>
              </p:custDataLst>
            </p:nvPr>
          </p:nvSpPr>
          <p:spPr>
            <a:xfrm rot="10800000">
              <a:off x="5959348" y="2571493"/>
              <a:ext cx="273304" cy="235607"/>
            </a:xfrm>
            <a:prstGeom prst="triangle">
              <a:avLst/>
            </a:prstGeom>
            <a:solidFill>
              <a:srgbClr val="F6D4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2" name="PA-102280"/>
          <p:cNvSpPr txBox="1"/>
          <p:nvPr>
            <p:custDataLst>
              <p:tags r:id="rId10"/>
            </p:custDataLst>
          </p:nvPr>
        </p:nvSpPr>
        <p:spPr>
          <a:xfrm>
            <a:off x="3658005" y="3748753"/>
            <a:ext cx="4875989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>
              <a:lnSpc>
                <a:spcPct val="120000"/>
              </a:lnSpc>
              <a:defRPr/>
            </a:pP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隐患险于明火  防范胜于救灾</a:t>
            </a: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99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99"/>
                            </p:stCondLst>
                            <p:childTnLst>
                              <p:par>
                                <p:cTn id="3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99"/>
                            </p:stCondLst>
                            <p:childTnLst>
                              <p:par>
                                <p:cTn id="3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4477608" y="742935"/>
            <a:ext cx="323678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400" b="1" dirty="0" smtClean="0">
                <a:solidFill>
                  <a:srgbClr val="C00000"/>
                </a:solidFill>
                <a:cs typeface="+mn-ea"/>
                <a:sym typeface="+mn-lt"/>
              </a:rPr>
              <a:t>图书馆火</a:t>
            </a:r>
            <a:r>
              <a:rPr lang="zh-CN" altLang="en-US" sz="3400" b="1" dirty="0">
                <a:solidFill>
                  <a:srgbClr val="C00000"/>
                </a:solidFill>
                <a:cs typeface="+mn-ea"/>
                <a:sym typeface="+mn-lt"/>
              </a:rPr>
              <a:t>灾预防</a:t>
            </a:r>
            <a:endParaRPr lang="zh-CN" altLang="en-US" sz="3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607" y="2246985"/>
            <a:ext cx="3895473" cy="23900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  <a:reflection blurRad="12700" stA="30000" endPos="25000" dist="38100" dir="5400000" sy="-100000" algn="bl" rotWithShape="0"/>
          </a:effectLst>
          <a:scene3d>
            <a:camera prst="perspectiveRight"/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3" name="íSḷíḓè"/>
          <p:cNvSpPr/>
          <p:nvPr/>
        </p:nvSpPr>
        <p:spPr bwMode="auto">
          <a:xfrm>
            <a:off x="6096000" y="1710690"/>
            <a:ext cx="5114202" cy="862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 smtClean="0">
                <a:cs typeface="+mn-ea"/>
                <a:sym typeface="+mn-lt"/>
              </a:rPr>
              <a:t>、</a:t>
            </a:r>
            <a:r>
              <a:rPr lang="zh-CN" altLang="en-US" dirty="0">
                <a:cs typeface="+mn-ea"/>
                <a:sym typeface="+mn-lt"/>
              </a:rPr>
              <a:t>定期检修线路设施，防止电线老化，严禁使用大功率电器，防</a:t>
            </a:r>
            <a:r>
              <a:rPr lang="zh-CN" altLang="en-US" dirty="0" smtClean="0">
                <a:cs typeface="+mn-ea"/>
                <a:sym typeface="+mn-lt"/>
              </a:rPr>
              <a:t>止短</a:t>
            </a:r>
            <a:r>
              <a:rPr lang="zh-CN" altLang="en-US" dirty="0">
                <a:cs typeface="+mn-ea"/>
                <a:sym typeface="+mn-lt"/>
              </a:rPr>
              <a:t>路引起火灾；</a:t>
            </a:r>
            <a:endParaRPr lang="en-US" altLang="zh-CN" dirty="0"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275854" y="2628581"/>
            <a:ext cx="425802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íSḷíḓè"/>
          <p:cNvSpPr/>
          <p:nvPr/>
        </p:nvSpPr>
        <p:spPr bwMode="auto">
          <a:xfrm>
            <a:off x="6096000" y="2709122"/>
            <a:ext cx="5114202" cy="416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dirty="0" smtClean="0">
                <a:cs typeface="+mn-ea"/>
                <a:sym typeface="+mn-lt"/>
              </a:rPr>
              <a:t>2</a:t>
            </a:r>
            <a:r>
              <a:rPr lang="zh-CN" altLang="en-US" dirty="0" smtClean="0">
                <a:cs typeface="+mn-ea"/>
                <a:sym typeface="+mn-lt"/>
              </a:rPr>
              <a:t>、</a:t>
            </a:r>
            <a:r>
              <a:rPr lang="zh-CN" altLang="en-US" dirty="0">
                <a:cs typeface="+mn-ea"/>
                <a:sym typeface="+mn-lt"/>
              </a:rPr>
              <a:t>保持疏散通道畅通；</a:t>
            </a: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6275854" y="3235898"/>
            <a:ext cx="425802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íSḷíḓè"/>
          <p:cNvSpPr/>
          <p:nvPr/>
        </p:nvSpPr>
        <p:spPr bwMode="auto">
          <a:xfrm>
            <a:off x="6096000" y="3367354"/>
            <a:ext cx="5114202" cy="404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dirty="0" smtClean="0">
                <a:cs typeface="+mn-ea"/>
                <a:sym typeface="+mn-lt"/>
              </a:rPr>
              <a:t>3</a:t>
            </a:r>
            <a:r>
              <a:rPr lang="zh-CN" altLang="en-US" dirty="0" smtClean="0">
                <a:cs typeface="+mn-ea"/>
                <a:sym typeface="+mn-lt"/>
              </a:rPr>
              <a:t>、</a:t>
            </a:r>
            <a:r>
              <a:rPr lang="zh-CN" altLang="en-US" dirty="0">
                <a:cs typeface="+mn-ea"/>
                <a:sym typeface="+mn-lt"/>
              </a:rPr>
              <a:t>不得携带易燃易爆和危险化学品进人图书馆；</a:t>
            </a: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6275854" y="3827371"/>
            <a:ext cx="425802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íSḷíḓè"/>
          <p:cNvSpPr/>
          <p:nvPr/>
        </p:nvSpPr>
        <p:spPr bwMode="auto">
          <a:xfrm>
            <a:off x="6096000" y="3913096"/>
            <a:ext cx="5114202" cy="477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dirty="0" smtClean="0">
                <a:cs typeface="+mn-ea"/>
                <a:sym typeface="+mn-lt"/>
              </a:rPr>
              <a:t>4</a:t>
            </a:r>
            <a:r>
              <a:rPr lang="zh-CN" altLang="en-US" dirty="0" smtClean="0">
                <a:cs typeface="+mn-ea"/>
                <a:sym typeface="+mn-lt"/>
              </a:rPr>
              <a:t>、</a:t>
            </a:r>
            <a:r>
              <a:rPr lang="zh-CN" altLang="en-US" dirty="0">
                <a:cs typeface="+mn-ea"/>
                <a:sym typeface="+mn-lt"/>
              </a:rPr>
              <a:t>不得在图书馆吸烟、乱扔烟头或使用明火；</a:t>
            </a:r>
            <a:endParaRPr lang="en-US" altLang="zh-CN" dirty="0">
              <a:cs typeface="+mn-ea"/>
              <a:sym typeface="+mn-lt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6275854" y="4445753"/>
            <a:ext cx="425802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íSḷíḓè"/>
          <p:cNvSpPr/>
          <p:nvPr/>
        </p:nvSpPr>
        <p:spPr bwMode="auto">
          <a:xfrm>
            <a:off x="6096000" y="4569443"/>
            <a:ext cx="5114202" cy="416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dirty="0" smtClean="0">
                <a:cs typeface="+mn-ea"/>
                <a:sym typeface="+mn-lt"/>
              </a:rPr>
              <a:t>5</a:t>
            </a:r>
            <a:r>
              <a:rPr lang="zh-CN" altLang="en-US" dirty="0" smtClean="0">
                <a:cs typeface="+mn-ea"/>
                <a:sym typeface="+mn-lt"/>
              </a:rPr>
              <a:t>、</a:t>
            </a:r>
            <a:r>
              <a:rPr lang="zh-CN" altLang="en-US" dirty="0">
                <a:cs typeface="+mn-ea"/>
                <a:sym typeface="+mn-lt"/>
              </a:rPr>
              <a:t>按规定配备灭火器具和消防设施；</a:t>
            </a: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6275854" y="5096805"/>
            <a:ext cx="425802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íSḷíḓè"/>
          <p:cNvSpPr/>
          <p:nvPr/>
        </p:nvSpPr>
        <p:spPr bwMode="auto">
          <a:xfrm>
            <a:off x="6096000" y="5251401"/>
            <a:ext cx="5114202" cy="404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dirty="0" smtClean="0">
                <a:cs typeface="+mn-ea"/>
                <a:sym typeface="+mn-lt"/>
              </a:rPr>
              <a:t>6</a:t>
            </a:r>
            <a:r>
              <a:rPr lang="zh-CN" altLang="en-US" dirty="0" smtClean="0">
                <a:cs typeface="+mn-ea"/>
                <a:sym typeface="+mn-lt"/>
              </a:rPr>
              <a:t>、</a:t>
            </a:r>
            <a:r>
              <a:rPr lang="zh-CN" altLang="en-US" dirty="0">
                <a:cs typeface="+mn-ea"/>
                <a:sym typeface="+mn-lt"/>
              </a:rPr>
              <a:t>工作人员能熟练使用灭火器具；</a:t>
            </a: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6275854" y="5783824"/>
            <a:ext cx="425802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800"/>
                            </p:stCondLst>
                            <p:childTnLst>
                              <p:par>
                                <p:cTn id="1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8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300"/>
                            </p:stCondLst>
                            <p:childTnLst>
                              <p:par>
                                <p:cTn id="2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800"/>
                            </p:stCondLst>
                            <p:childTnLst>
                              <p:par>
                                <p:cTn id="3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300"/>
                            </p:stCondLst>
                            <p:childTnLst>
                              <p:par>
                                <p:cTn id="4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3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800"/>
                            </p:stCondLst>
                            <p:childTnLst>
                              <p:par>
                                <p:cTn id="5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8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300"/>
                            </p:stCondLst>
                            <p:childTnLst>
                              <p:par>
                                <p:cTn id="6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3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13" grpId="0"/>
      <p:bldP spid="18" grpId="0"/>
      <p:bldP spid="20" grpId="0"/>
      <p:bldP spid="22" grpId="0"/>
      <p:bldP spid="24" grpId="0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663616" y="2093503"/>
            <a:ext cx="10864768" cy="988363"/>
          </a:xfrm>
          <a:prstGeom prst="rect">
            <a:avLst/>
          </a:prstGeom>
          <a:gradFill>
            <a:gsLst>
              <a:gs pos="100000">
                <a:srgbClr val="C00000">
                  <a:alpha val="0"/>
                </a:srgbClr>
              </a:gs>
              <a:gs pos="0">
                <a:srgbClr val="C00000">
                  <a:alpha val="0"/>
                </a:srgbClr>
              </a:gs>
              <a:gs pos="50000">
                <a:srgbClr val="C0000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PA-102216"/>
          <p:cNvSpPr/>
          <p:nvPr>
            <p:custDataLst>
              <p:tags r:id="rId1"/>
            </p:custDataLst>
          </p:nvPr>
        </p:nvSpPr>
        <p:spPr>
          <a:xfrm>
            <a:off x="573700" y="2213459"/>
            <a:ext cx="11044601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000" b="1" spc="600" dirty="0">
                <a:gradFill>
                  <a:gsLst>
                    <a:gs pos="0">
                      <a:srgbClr val="F9C67B"/>
                    </a:gs>
                    <a:gs pos="100000">
                      <a:srgbClr val="FFF5BF"/>
                    </a:gs>
                  </a:gsLst>
                  <a:lin ang="6000000" scaled="0"/>
                </a:gra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cs typeface="+mn-ea"/>
                <a:sym typeface="+mn-lt"/>
              </a:rPr>
              <a:t>安全高于一切，安全工作任重道远</a:t>
            </a:r>
            <a:endParaRPr lang="zh-CN" altLang="en-US" sz="4000" b="1" spc="600" dirty="0">
              <a:gradFill>
                <a:gsLst>
                  <a:gs pos="0">
                    <a:srgbClr val="F9C67B"/>
                  </a:gs>
                  <a:gs pos="100000">
                    <a:srgbClr val="FFF5BF"/>
                  </a:gs>
                </a:gsLst>
                <a:lin ang="6000000" scaled="0"/>
              </a:gra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PA-102227"/>
          <p:cNvSpPr txBox="1"/>
          <p:nvPr>
            <p:custDataLst>
              <p:tags r:id="rId2"/>
            </p:custDataLst>
          </p:nvPr>
        </p:nvSpPr>
        <p:spPr>
          <a:xfrm>
            <a:off x="5280535" y="475568"/>
            <a:ext cx="163093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 spc="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5000" dirty="0" smtClean="0">
                <a:gradFill>
                  <a:gsLst>
                    <a:gs pos="0">
                      <a:srgbClr val="F9C67B"/>
                    </a:gs>
                    <a:gs pos="100000">
                      <a:srgbClr val="FFF5BF"/>
                    </a:gs>
                  </a:gsLst>
                  <a:lin ang="6000000" scaled="0"/>
                </a:gra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总结</a:t>
            </a:r>
            <a:endParaRPr lang="zh-CN" altLang="en-US" sz="5000" dirty="0">
              <a:gradFill>
                <a:gsLst>
                  <a:gs pos="0">
                    <a:srgbClr val="F9C67B"/>
                  </a:gs>
                  <a:gs pos="100000">
                    <a:srgbClr val="FFF5BF"/>
                  </a:gs>
                </a:gsLst>
                <a:lin ang="6000000" scaled="0"/>
              </a:gra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783357" y="1497863"/>
            <a:ext cx="637268" cy="0"/>
          </a:xfrm>
          <a:prstGeom prst="line">
            <a:avLst/>
          </a:prstGeom>
          <a:ln w="38100">
            <a:solidFill>
              <a:srgbClr val="F6D4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2155128" y="5608301"/>
            <a:ext cx="8031480" cy="410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我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们相信，在全馆师生的共同努力下，我们一定能将安全工作做得更好</a:t>
            </a:r>
            <a:endParaRPr lang="zh-CN" altLang="en-US" sz="1600" b="0" i="0" dirty="0"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55127" y="3838027"/>
            <a:ext cx="7881745" cy="701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我们在加强日常工作管理和阶段情况总结的同时，要真正树立一种防患于未然的安全意识。只有防治结合，才能保证学校安全。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55190" y="4831080"/>
            <a:ext cx="7750810" cy="410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每个人都要树立安全意识、关心消防安全，不能以为看不到就没事，事不关己就没事。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0" t="13665" r="16210" b="9808"/>
          <a:stretch>
            <a:fillRect/>
          </a:stretch>
        </p:blipFill>
        <p:spPr>
          <a:xfrm>
            <a:off x="1677119" y="3998878"/>
            <a:ext cx="356908" cy="39036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0" t="13665" r="16210" b="9808"/>
          <a:stretch>
            <a:fillRect/>
          </a:stretch>
        </p:blipFill>
        <p:spPr>
          <a:xfrm>
            <a:off x="1677119" y="4841846"/>
            <a:ext cx="356908" cy="39036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0" t="13665" r="16210" b="9808"/>
          <a:stretch>
            <a:fillRect/>
          </a:stretch>
        </p:blipFill>
        <p:spPr>
          <a:xfrm>
            <a:off x="1677119" y="5659015"/>
            <a:ext cx="356908" cy="3903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5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5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75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250"/>
                            </p:stCondLst>
                            <p:childTnLst>
                              <p:par>
                                <p:cTn id="5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0" grpId="0"/>
      <p:bldP spid="11" grpId="0"/>
      <p:bldP spid="18" grpId="0"/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2000"/>
            <a:ext cx="12192000" cy="1073150"/>
          </a:xfrm>
          <a:prstGeom prst="rect">
            <a:avLst/>
          </a:prstGeom>
        </p:spPr>
      </p:pic>
      <p:sp>
        <p:nvSpPr>
          <p:cNvPr id="11" name="PA-102227"/>
          <p:cNvSpPr txBox="1"/>
          <p:nvPr>
            <p:custDataLst>
              <p:tags r:id="rId2"/>
            </p:custDataLst>
          </p:nvPr>
        </p:nvSpPr>
        <p:spPr>
          <a:xfrm>
            <a:off x="5124787" y="366592"/>
            <a:ext cx="19544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 spc="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5000" dirty="0">
                <a:gradFill>
                  <a:gsLst>
                    <a:gs pos="0">
                      <a:srgbClr val="F9C67B"/>
                    </a:gs>
                    <a:gs pos="100000">
                      <a:srgbClr val="FFF5BF"/>
                    </a:gs>
                  </a:gsLst>
                  <a:lin ang="6000000" scaled="0"/>
                </a:gra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目录</a:t>
            </a:r>
            <a:endParaRPr lang="zh-CN" altLang="en-US" sz="5000" dirty="0">
              <a:gradFill>
                <a:gsLst>
                  <a:gs pos="0">
                    <a:srgbClr val="F9C67B"/>
                  </a:gs>
                  <a:gs pos="100000">
                    <a:srgbClr val="FFF5BF"/>
                  </a:gs>
                </a:gsLst>
                <a:lin ang="6000000" scaled="0"/>
              </a:gra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783357" y="1370695"/>
            <a:ext cx="637268" cy="0"/>
          </a:xfrm>
          <a:prstGeom prst="line">
            <a:avLst/>
          </a:prstGeom>
          <a:ln w="38100">
            <a:solidFill>
              <a:srgbClr val="F6D4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1734708" y="2136775"/>
            <a:ext cx="4119992" cy="679706"/>
            <a:chOff x="1544208" y="2492375"/>
            <a:chExt cx="4119992" cy="679706"/>
          </a:xfrm>
        </p:grpSpPr>
        <p:grpSp>
          <p:nvGrpSpPr>
            <p:cNvPr id="19" name="PA-102229"/>
            <p:cNvGrpSpPr/>
            <p:nvPr>
              <p:custDataLst>
                <p:tags r:id="rId3"/>
              </p:custDataLst>
            </p:nvPr>
          </p:nvGrpSpPr>
          <p:grpSpPr>
            <a:xfrm>
              <a:off x="1598899" y="2564680"/>
              <a:ext cx="4065301" cy="547944"/>
              <a:chOff x="3347496" y="2253595"/>
              <a:chExt cx="4065301" cy="547944"/>
            </a:xfrm>
          </p:grpSpPr>
          <p:sp>
            <p:nvSpPr>
              <p:cNvPr id="23" name="PA-圆角矩形 4"/>
              <p:cNvSpPr/>
              <p:nvPr>
                <p:custDataLst>
                  <p:tags r:id="rId4"/>
                </p:custDataLst>
              </p:nvPr>
            </p:nvSpPr>
            <p:spPr>
              <a:xfrm>
                <a:off x="3347496" y="2253595"/>
                <a:ext cx="4065301" cy="547944"/>
              </a:xfrm>
              <a:prstGeom prst="roundRect">
                <a:avLst>
                  <a:gd name="adj" fmla="val 50000"/>
                </a:avLst>
              </a:prstGeom>
              <a:noFill/>
              <a:ln w="22225">
                <a:solidFill>
                  <a:srgbClr val="F6D4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PA-文本框 5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4062046" y="2290310"/>
                <a:ext cx="27030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>
                    <a:solidFill>
                      <a:srgbClr val="F6D492"/>
                    </a:solidFill>
                    <a:cs typeface="+mn-ea"/>
                    <a:sym typeface="+mn-lt"/>
                  </a:rPr>
                  <a:t>消防基本知识</a:t>
                </a:r>
                <a:endParaRPr lang="zh-CN" altLang="en-US" sz="2400" b="1" spc="600" dirty="0">
                  <a:solidFill>
                    <a:srgbClr val="F6D492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PA-102230"/>
            <p:cNvGrpSpPr/>
            <p:nvPr>
              <p:custDataLst>
                <p:tags r:id="rId6"/>
              </p:custDataLst>
            </p:nvPr>
          </p:nvGrpSpPr>
          <p:grpSpPr>
            <a:xfrm>
              <a:off x="1544208" y="2492375"/>
              <a:ext cx="723275" cy="679706"/>
              <a:chOff x="3292805" y="2181290"/>
              <a:chExt cx="723275" cy="679706"/>
            </a:xfrm>
          </p:grpSpPr>
          <p:sp>
            <p:nvSpPr>
              <p:cNvPr id="21" name="PA-椭圆 7"/>
              <p:cNvSpPr/>
              <p:nvPr>
                <p:custDataLst>
                  <p:tags r:id="rId7"/>
                </p:custDataLst>
              </p:nvPr>
            </p:nvSpPr>
            <p:spPr>
              <a:xfrm>
                <a:off x="3300162" y="2181290"/>
                <a:ext cx="679706" cy="679706"/>
              </a:xfrm>
              <a:prstGeom prst="ellipse">
                <a:avLst/>
              </a:prstGeom>
              <a:solidFill>
                <a:srgbClr val="F6D4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PA-文本框 8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3292805" y="2213367"/>
                <a:ext cx="723275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400" b="1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01</a:t>
                </a:r>
                <a:endParaRPr lang="zh-CN" altLang="en-US" sz="3400" b="1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6719458" y="2136775"/>
            <a:ext cx="4046676" cy="679706"/>
            <a:chOff x="1544208" y="2492375"/>
            <a:chExt cx="4046676" cy="679706"/>
          </a:xfrm>
        </p:grpSpPr>
        <p:grpSp>
          <p:nvGrpSpPr>
            <p:cNvPr id="26" name="PA-102229"/>
            <p:cNvGrpSpPr/>
            <p:nvPr>
              <p:custDataLst>
                <p:tags r:id="rId9"/>
              </p:custDataLst>
            </p:nvPr>
          </p:nvGrpSpPr>
          <p:grpSpPr>
            <a:xfrm>
              <a:off x="1598899" y="2564680"/>
              <a:ext cx="3991985" cy="547944"/>
              <a:chOff x="3347496" y="2253595"/>
              <a:chExt cx="3991985" cy="547944"/>
            </a:xfrm>
          </p:grpSpPr>
          <p:sp>
            <p:nvSpPr>
              <p:cNvPr id="30" name="PA-圆角矩形 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347496" y="2253595"/>
                <a:ext cx="3944651" cy="547944"/>
              </a:xfrm>
              <a:prstGeom prst="roundRect">
                <a:avLst>
                  <a:gd name="adj" fmla="val 50000"/>
                </a:avLst>
              </a:prstGeom>
              <a:noFill/>
              <a:ln w="22225">
                <a:solidFill>
                  <a:srgbClr val="F6D4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PA-文本框 5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4062046" y="2290310"/>
                <a:ext cx="32774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rgbClr val="F6D492"/>
                    </a:solidFill>
                    <a:cs typeface="+mn-ea"/>
                    <a:sym typeface="+mn-lt"/>
                  </a:rPr>
                  <a:t>发生火灾时怎么办</a:t>
                </a:r>
                <a:endParaRPr lang="zh-CN" altLang="en-US" sz="2400" b="1" spc="600" dirty="0">
                  <a:solidFill>
                    <a:srgbClr val="F6D492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PA-102230"/>
            <p:cNvGrpSpPr/>
            <p:nvPr>
              <p:custDataLst>
                <p:tags r:id="rId12"/>
              </p:custDataLst>
            </p:nvPr>
          </p:nvGrpSpPr>
          <p:grpSpPr>
            <a:xfrm>
              <a:off x="1544208" y="2492375"/>
              <a:ext cx="723275" cy="679706"/>
              <a:chOff x="3292805" y="2181290"/>
              <a:chExt cx="723275" cy="679706"/>
            </a:xfrm>
          </p:grpSpPr>
          <p:sp>
            <p:nvSpPr>
              <p:cNvPr id="28" name="PA-椭圆 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300162" y="2181290"/>
                <a:ext cx="679706" cy="679706"/>
              </a:xfrm>
              <a:prstGeom prst="ellipse">
                <a:avLst/>
              </a:prstGeom>
              <a:solidFill>
                <a:srgbClr val="F6D4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PA-文本框 8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3292805" y="2213367"/>
                <a:ext cx="723275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400" b="1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02</a:t>
                </a:r>
                <a:endParaRPr lang="zh-CN" altLang="en-US" sz="3400" b="1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1734708" y="3363750"/>
            <a:ext cx="4259692" cy="679706"/>
            <a:chOff x="1544208" y="2492375"/>
            <a:chExt cx="4259692" cy="679706"/>
          </a:xfrm>
        </p:grpSpPr>
        <p:grpSp>
          <p:nvGrpSpPr>
            <p:cNvPr id="33" name="PA-102229"/>
            <p:cNvGrpSpPr/>
            <p:nvPr>
              <p:custDataLst>
                <p:tags r:id="rId15"/>
              </p:custDataLst>
            </p:nvPr>
          </p:nvGrpSpPr>
          <p:grpSpPr>
            <a:xfrm>
              <a:off x="1598899" y="2564680"/>
              <a:ext cx="4205001" cy="547944"/>
              <a:chOff x="3347496" y="2253595"/>
              <a:chExt cx="4205001" cy="547944"/>
            </a:xfrm>
          </p:grpSpPr>
          <p:sp>
            <p:nvSpPr>
              <p:cNvPr id="37" name="PA-圆角矩形 4"/>
              <p:cNvSpPr/>
              <p:nvPr>
                <p:custDataLst>
                  <p:tags r:id="rId16"/>
                </p:custDataLst>
              </p:nvPr>
            </p:nvSpPr>
            <p:spPr>
              <a:xfrm>
                <a:off x="3347496" y="2253595"/>
                <a:ext cx="4065301" cy="547944"/>
              </a:xfrm>
              <a:prstGeom prst="roundRect">
                <a:avLst>
                  <a:gd name="adj" fmla="val 50000"/>
                </a:avLst>
              </a:prstGeom>
              <a:noFill/>
              <a:ln w="22225">
                <a:solidFill>
                  <a:srgbClr val="F6D4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PA-文本框 5"/>
              <p:cNvSpPr txBox="1"/>
              <p:nvPr>
                <p:custDataLst>
                  <p:tags r:id="rId17"/>
                </p:custDataLst>
              </p:nvPr>
            </p:nvSpPr>
            <p:spPr>
              <a:xfrm>
                <a:off x="4062046" y="2290310"/>
                <a:ext cx="34904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>
                    <a:solidFill>
                      <a:srgbClr val="F6D492"/>
                    </a:solidFill>
                    <a:cs typeface="+mn-ea"/>
                    <a:sym typeface="+mn-lt"/>
                  </a:rPr>
                  <a:t>消防器材使用方法</a:t>
                </a:r>
                <a:endParaRPr lang="zh-CN" altLang="en-US" sz="2400" b="1" spc="600" dirty="0">
                  <a:solidFill>
                    <a:srgbClr val="F6D492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PA-102230"/>
            <p:cNvGrpSpPr/>
            <p:nvPr>
              <p:custDataLst>
                <p:tags r:id="rId18"/>
              </p:custDataLst>
            </p:nvPr>
          </p:nvGrpSpPr>
          <p:grpSpPr>
            <a:xfrm>
              <a:off x="1544208" y="2492375"/>
              <a:ext cx="723275" cy="679706"/>
              <a:chOff x="3292805" y="2181290"/>
              <a:chExt cx="723275" cy="679706"/>
            </a:xfrm>
          </p:grpSpPr>
          <p:sp>
            <p:nvSpPr>
              <p:cNvPr id="35" name="PA-椭圆 7"/>
              <p:cNvSpPr/>
              <p:nvPr>
                <p:custDataLst>
                  <p:tags r:id="rId19"/>
                </p:custDataLst>
              </p:nvPr>
            </p:nvSpPr>
            <p:spPr>
              <a:xfrm>
                <a:off x="3300162" y="2181290"/>
                <a:ext cx="679706" cy="679706"/>
              </a:xfrm>
              <a:prstGeom prst="ellipse">
                <a:avLst/>
              </a:prstGeom>
              <a:solidFill>
                <a:srgbClr val="F6D4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PA-文本框 8"/>
              <p:cNvSpPr txBox="1"/>
              <p:nvPr>
                <p:custDataLst>
                  <p:tags r:id="rId20"/>
                </p:custDataLst>
              </p:nvPr>
            </p:nvSpPr>
            <p:spPr>
              <a:xfrm>
                <a:off x="3292805" y="2213367"/>
                <a:ext cx="723275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400" b="1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03</a:t>
                </a:r>
                <a:endParaRPr lang="zh-CN" altLang="en-US" sz="3400" b="1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6719458" y="3390358"/>
            <a:ext cx="4274901" cy="679706"/>
            <a:chOff x="1544208" y="2492375"/>
            <a:chExt cx="4274901" cy="679706"/>
          </a:xfrm>
        </p:grpSpPr>
        <p:grpSp>
          <p:nvGrpSpPr>
            <p:cNvPr id="40" name="PA-102229"/>
            <p:cNvGrpSpPr/>
            <p:nvPr>
              <p:custDataLst>
                <p:tags r:id="rId21"/>
              </p:custDataLst>
            </p:nvPr>
          </p:nvGrpSpPr>
          <p:grpSpPr>
            <a:xfrm>
              <a:off x="1598899" y="2564680"/>
              <a:ext cx="4220210" cy="548005"/>
              <a:chOff x="3347496" y="2253595"/>
              <a:chExt cx="4220210" cy="548005"/>
            </a:xfrm>
          </p:grpSpPr>
          <p:sp>
            <p:nvSpPr>
              <p:cNvPr id="44" name="PA-圆角矩形 4"/>
              <p:cNvSpPr/>
              <p:nvPr>
                <p:custDataLst>
                  <p:tags r:id="rId22"/>
                </p:custDataLst>
              </p:nvPr>
            </p:nvSpPr>
            <p:spPr>
              <a:xfrm>
                <a:off x="3347496" y="2253595"/>
                <a:ext cx="4220210" cy="548005"/>
              </a:xfrm>
              <a:prstGeom prst="roundRect">
                <a:avLst>
                  <a:gd name="adj" fmla="val 50000"/>
                </a:avLst>
              </a:prstGeom>
              <a:noFill/>
              <a:ln w="22225">
                <a:solidFill>
                  <a:srgbClr val="F6D4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PA-文本框 5"/>
              <p:cNvSpPr txBox="1"/>
              <p:nvPr>
                <p:custDataLst>
                  <p:tags r:id="rId23"/>
                </p:custDataLst>
              </p:nvPr>
            </p:nvSpPr>
            <p:spPr>
              <a:xfrm>
                <a:off x="3925346" y="2268200"/>
                <a:ext cx="3617595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rgbClr val="F6D492"/>
                    </a:solidFill>
                    <a:cs typeface="+mn-ea"/>
                    <a:sym typeface="+mn-lt"/>
                  </a:rPr>
                  <a:t>图书馆火灾预防措施</a:t>
                </a:r>
                <a:endParaRPr lang="zh-CN" altLang="en-US" sz="2400" b="1" spc="600" dirty="0">
                  <a:solidFill>
                    <a:srgbClr val="F6D492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PA-102230"/>
            <p:cNvGrpSpPr/>
            <p:nvPr>
              <p:custDataLst>
                <p:tags r:id="rId24"/>
              </p:custDataLst>
            </p:nvPr>
          </p:nvGrpSpPr>
          <p:grpSpPr>
            <a:xfrm>
              <a:off x="1544208" y="2492375"/>
              <a:ext cx="723275" cy="679706"/>
              <a:chOff x="3292805" y="2181290"/>
              <a:chExt cx="723275" cy="679706"/>
            </a:xfrm>
          </p:grpSpPr>
          <p:sp>
            <p:nvSpPr>
              <p:cNvPr id="42" name="PA-椭圆 7"/>
              <p:cNvSpPr/>
              <p:nvPr>
                <p:custDataLst>
                  <p:tags r:id="rId25"/>
                </p:custDataLst>
              </p:nvPr>
            </p:nvSpPr>
            <p:spPr>
              <a:xfrm>
                <a:off x="3300162" y="2181290"/>
                <a:ext cx="679706" cy="679706"/>
              </a:xfrm>
              <a:prstGeom prst="ellipse">
                <a:avLst/>
              </a:prstGeom>
              <a:solidFill>
                <a:srgbClr val="F6D4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PA-文本框 8"/>
              <p:cNvSpPr txBox="1"/>
              <p:nvPr>
                <p:custDataLst>
                  <p:tags r:id="rId26"/>
                </p:custDataLst>
              </p:nvPr>
            </p:nvSpPr>
            <p:spPr>
              <a:xfrm>
                <a:off x="3292805" y="2213367"/>
                <a:ext cx="723275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400" b="1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04</a:t>
                </a:r>
                <a:endParaRPr lang="zh-CN" altLang="en-US" sz="3400" b="1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447" y="4802525"/>
            <a:ext cx="3018553" cy="20554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401716" y="4531300"/>
            <a:ext cx="3500516" cy="2470106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95" t="38996" r="7045" b="38134"/>
          <a:stretch>
            <a:fillRect/>
          </a:stretch>
        </p:blipFill>
        <p:spPr>
          <a:xfrm>
            <a:off x="1937774" y="5628582"/>
            <a:ext cx="2311400" cy="15684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5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5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50"/>
                            </p:stCondLst>
                            <p:childTnLst>
                              <p:par>
                                <p:cTn id="4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2000"/>
            <a:ext cx="12192000" cy="1073150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447" y="4802525"/>
            <a:ext cx="3018553" cy="20554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401716" y="4531300"/>
            <a:ext cx="3500516" cy="2470106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95" t="38996" r="7045" b="38134"/>
          <a:stretch>
            <a:fillRect/>
          </a:stretch>
        </p:blipFill>
        <p:spPr>
          <a:xfrm>
            <a:off x="1937774" y="5628582"/>
            <a:ext cx="2311400" cy="1568449"/>
          </a:xfrm>
          <a:prstGeom prst="rect">
            <a:avLst/>
          </a:prstGeom>
        </p:spPr>
      </p:pic>
      <p:sp>
        <p:nvSpPr>
          <p:cNvPr id="46" name="PA-102278"/>
          <p:cNvSpPr/>
          <p:nvPr>
            <p:custDataLst>
              <p:tags r:id="rId5"/>
            </p:custDataLst>
          </p:nvPr>
        </p:nvSpPr>
        <p:spPr>
          <a:xfrm>
            <a:off x="3154311" y="2619318"/>
            <a:ext cx="5883378" cy="1009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zh-CN" altLang="en-US" sz="6000" b="1" spc="600" dirty="0">
                <a:gradFill>
                  <a:gsLst>
                    <a:gs pos="0">
                      <a:srgbClr val="F9C67B"/>
                    </a:gs>
                    <a:gs pos="100000">
                      <a:srgbClr val="FFF5BF"/>
                    </a:gs>
                  </a:gsLst>
                  <a:lin ang="6000000" scaled="0"/>
                </a:gra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cs typeface="+mn-ea"/>
                <a:sym typeface="+mn-lt"/>
              </a:rPr>
              <a:t>消防基本知识</a:t>
            </a:r>
            <a:endParaRPr lang="zh-CN" altLang="en-US" sz="6000" b="1" spc="600" dirty="0">
              <a:gradFill>
                <a:gsLst>
                  <a:gs pos="0">
                    <a:srgbClr val="F9C67B"/>
                  </a:gs>
                  <a:gs pos="100000">
                    <a:srgbClr val="FFF5BF"/>
                  </a:gs>
                </a:gsLst>
                <a:lin ang="6000000" scaled="0"/>
              </a:gra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47" name="PA-102279"/>
          <p:cNvGrpSpPr/>
          <p:nvPr>
            <p:custDataLst>
              <p:tags r:id="rId6"/>
            </p:custDataLst>
          </p:nvPr>
        </p:nvGrpSpPr>
        <p:grpSpPr>
          <a:xfrm>
            <a:off x="4794250" y="1499398"/>
            <a:ext cx="2603500" cy="922470"/>
            <a:chOff x="4794250" y="1884630"/>
            <a:chExt cx="2603500" cy="922470"/>
          </a:xfrm>
        </p:grpSpPr>
        <p:grpSp>
          <p:nvGrpSpPr>
            <p:cNvPr id="48" name="组合 47"/>
            <p:cNvGrpSpPr/>
            <p:nvPr/>
          </p:nvGrpSpPr>
          <p:grpSpPr>
            <a:xfrm>
              <a:off x="4794250" y="1884630"/>
              <a:ext cx="2603500" cy="707886"/>
              <a:chOff x="4794250" y="1866109"/>
              <a:chExt cx="2603500" cy="707886"/>
            </a:xfrm>
          </p:grpSpPr>
          <p:sp>
            <p:nvSpPr>
              <p:cNvPr id="50" name="PA-圆角矩形 27"/>
              <p:cNvSpPr/>
              <p:nvPr>
                <p:custDataLst>
                  <p:tags r:id="rId7"/>
                </p:custDataLst>
              </p:nvPr>
            </p:nvSpPr>
            <p:spPr>
              <a:xfrm>
                <a:off x="4794250" y="1866109"/>
                <a:ext cx="2603500" cy="707886"/>
              </a:xfrm>
              <a:prstGeom prst="roundRect">
                <a:avLst>
                  <a:gd name="adj" fmla="val 25071"/>
                </a:avLst>
              </a:prstGeom>
              <a:solidFill>
                <a:srgbClr val="F6D4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PA-文本框 28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5105986" y="1904581"/>
                <a:ext cx="1980029" cy="630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500" b="1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第一部</a:t>
                </a:r>
                <a:r>
                  <a:rPr lang="zh-CN" altLang="en-US" sz="3500" b="1" dirty="0">
                    <a:solidFill>
                      <a:srgbClr val="C00000"/>
                    </a:solidFill>
                    <a:cs typeface="+mn-ea"/>
                    <a:sym typeface="+mn-lt"/>
                  </a:rPr>
                  <a:t>分</a:t>
                </a:r>
                <a:endParaRPr lang="zh-CN" altLang="en-US" sz="3500" b="1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9" name="PA-等腰三角形 26"/>
            <p:cNvSpPr/>
            <p:nvPr>
              <p:custDataLst>
                <p:tags r:id="rId9"/>
              </p:custDataLst>
            </p:nvPr>
          </p:nvSpPr>
          <p:spPr>
            <a:xfrm rot="10800000">
              <a:off x="5959348" y="2571493"/>
              <a:ext cx="273304" cy="235607"/>
            </a:xfrm>
            <a:prstGeom prst="triangle">
              <a:avLst/>
            </a:prstGeom>
            <a:solidFill>
              <a:srgbClr val="F6D4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2" name="PA-102280"/>
          <p:cNvSpPr txBox="1"/>
          <p:nvPr>
            <p:custDataLst>
              <p:tags r:id="rId10"/>
            </p:custDataLst>
          </p:nvPr>
        </p:nvSpPr>
        <p:spPr>
          <a:xfrm>
            <a:off x="3658005" y="3748753"/>
            <a:ext cx="4875989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>
              <a:lnSpc>
                <a:spcPct val="120000"/>
              </a:lnSpc>
              <a:defRPr/>
            </a:pP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隐患险于明火  防范胜于救灾</a:t>
            </a: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2511238" y="2856925"/>
            <a:ext cx="1958645" cy="2856889"/>
            <a:chOff x="1615888" y="2577525"/>
            <a:chExt cx="1958645" cy="2856889"/>
          </a:xfrm>
        </p:grpSpPr>
        <p:sp>
          <p:nvSpPr>
            <p:cNvPr id="43" name="圆角矩形 42"/>
            <p:cNvSpPr/>
            <p:nvPr/>
          </p:nvSpPr>
          <p:spPr>
            <a:xfrm>
              <a:off x="1615888" y="2577525"/>
              <a:ext cx="1950949" cy="2856889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033111" y="2863448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C00000"/>
                  </a:solidFill>
                  <a:cs typeface="+mn-ea"/>
                  <a:sym typeface="+mn-lt"/>
                </a:rPr>
                <a:t>用火不慎</a:t>
              </a:r>
              <a:endParaRPr lang="zh-CN" altLang="en-US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789520" y="3309141"/>
              <a:ext cx="1785013" cy="20128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指人们思想麻痹大意，或者用火安全制度不健全、不落实以及不良生活习惯等造成火灾的行为。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847684" y="1803400"/>
            <a:ext cx="1269550" cy="1269550"/>
            <a:chOff x="2101168" y="1524000"/>
            <a:chExt cx="1269550" cy="1269550"/>
          </a:xfrm>
        </p:grpSpPr>
        <p:sp>
          <p:nvSpPr>
            <p:cNvPr id="47" name="椭圆 46"/>
            <p:cNvSpPr/>
            <p:nvPr/>
          </p:nvSpPr>
          <p:spPr>
            <a:xfrm>
              <a:off x="2101168" y="1524000"/>
              <a:ext cx="1269550" cy="1269550"/>
            </a:xfrm>
            <a:prstGeom prst="ellipse">
              <a:avLst/>
            </a:prstGeom>
            <a:gradFill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45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iconfont-1187-867994"/>
            <p:cNvSpPr>
              <a:spLocks noChangeAspect="1"/>
            </p:cNvSpPr>
            <p:nvPr/>
          </p:nvSpPr>
          <p:spPr bwMode="auto">
            <a:xfrm>
              <a:off x="2346383" y="1670127"/>
              <a:ext cx="968957" cy="837500"/>
            </a:xfrm>
            <a:custGeom>
              <a:avLst/>
              <a:gdLst>
                <a:gd name="T0" fmla="*/ 3379 w 14571"/>
                <a:gd name="T1" fmla="*/ 12594 h 12594"/>
                <a:gd name="T2" fmla="*/ 3631 w 14571"/>
                <a:gd name="T3" fmla="*/ 8903 h 12594"/>
                <a:gd name="T4" fmla="*/ 4523 w 14571"/>
                <a:gd name="T5" fmla="*/ 6850 h 12594"/>
                <a:gd name="T6" fmla="*/ 4857 w 14571"/>
                <a:gd name="T7" fmla="*/ 8701 h 12594"/>
                <a:gd name="T8" fmla="*/ 5876 w 14571"/>
                <a:gd name="T9" fmla="*/ 5202 h 12594"/>
                <a:gd name="T10" fmla="*/ 7765 w 14571"/>
                <a:gd name="T11" fmla="*/ 12594 h 12594"/>
                <a:gd name="T12" fmla="*/ 8570 w 14571"/>
                <a:gd name="T13" fmla="*/ 2349 h 12594"/>
                <a:gd name="T14" fmla="*/ 8323 w 14571"/>
                <a:gd name="T15" fmla="*/ 4627 h 12594"/>
                <a:gd name="T16" fmla="*/ 4802 w 14571"/>
                <a:gd name="T17" fmla="*/ 0 h 12594"/>
                <a:gd name="T18" fmla="*/ 2404 w 14571"/>
                <a:gd name="T19" fmla="*/ 5766 h 12594"/>
                <a:gd name="T20" fmla="*/ 1889 w 14571"/>
                <a:gd name="T21" fmla="*/ 3674 h 12594"/>
                <a:gd name="T22" fmla="*/ 400 w 14571"/>
                <a:gd name="T23" fmla="*/ 7715 h 12594"/>
                <a:gd name="T24" fmla="*/ 3379 w 14571"/>
                <a:gd name="T25" fmla="*/ 12594 h 12594"/>
                <a:gd name="T26" fmla="*/ 3379 w 14571"/>
                <a:gd name="T27" fmla="*/ 12594 h 12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71" h="12594">
                  <a:moveTo>
                    <a:pt x="3379" y="12594"/>
                  </a:moveTo>
                  <a:cubicBezTo>
                    <a:pt x="2535" y="10847"/>
                    <a:pt x="2984" y="9845"/>
                    <a:pt x="3631" y="8903"/>
                  </a:cubicBezTo>
                  <a:cubicBezTo>
                    <a:pt x="4337" y="7874"/>
                    <a:pt x="4523" y="6850"/>
                    <a:pt x="4523" y="6850"/>
                  </a:cubicBezTo>
                  <a:cubicBezTo>
                    <a:pt x="4523" y="6850"/>
                    <a:pt x="5076" y="7573"/>
                    <a:pt x="4857" y="8701"/>
                  </a:cubicBezTo>
                  <a:cubicBezTo>
                    <a:pt x="5837" y="7606"/>
                    <a:pt x="6023" y="5870"/>
                    <a:pt x="5876" y="5202"/>
                  </a:cubicBezTo>
                  <a:cubicBezTo>
                    <a:pt x="8099" y="6751"/>
                    <a:pt x="9046" y="10108"/>
                    <a:pt x="7765" y="12594"/>
                  </a:cubicBezTo>
                  <a:cubicBezTo>
                    <a:pt x="14571" y="8750"/>
                    <a:pt x="9457" y="3001"/>
                    <a:pt x="8570" y="2349"/>
                  </a:cubicBezTo>
                  <a:cubicBezTo>
                    <a:pt x="8865" y="3001"/>
                    <a:pt x="8920" y="4096"/>
                    <a:pt x="8323" y="4627"/>
                  </a:cubicBezTo>
                  <a:cubicBezTo>
                    <a:pt x="7310" y="788"/>
                    <a:pt x="4802" y="0"/>
                    <a:pt x="4802" y="0"/>
                  </a:cubicBezTo>
                  <a:cubicBezTo>
                    <a:pt x="5098" y="1982"/>
                    <a:pt x="3724" y="4145"/>
                    <a:pt x="2404" y="5766"/>
                  </a:cubicBezTo>
                  <a:cubicBezTo>
                    <a:pt x="2355" y="4977"/>
                    <a:pt x="2305" y="4430"/>
                    <a:pt x="1889" y="3674"/>
                  </a:cubicBezTo>
                  <a:cubicBezTo>
                    <a:pt x="1796" y="5109"/>
                    <a:pt x="696" y="6281"/>
                    <a:pt x="400" y="7715"/>
                  </a:cubicBezTo>
                  <a:cubicBezTo>
                    <a:pt x="0" y="9664"/>
                    <a:pt x="701" y="11088"/>
                    <a:pt x="3379" y="12594"/>
                  </a:cubicBezTo>
                  <a:close/>
                  <a:moveTo>
                    <a:pt x="3379" y="12594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248726" y="2856925"/>
            <a:ext cx="1968100" cy="2882004"/>
            <a:chOff x="1635268" y="2577525"/>
            <a:chExt cx="1968100" cy="2882004"/>
          </a:xfrm>
        </p:grpSpPr>
        <p:sp>
          <p:nvSpPr>
            <p:cNvPr id="50" name="圆角矩形 49"/>
            <p:cNvSpPr/>
            <p:nvPr/>
          </p:nvSpPr>
          <p:spPr>
            <a:xfrm>
              <a:off x="1635268" y="2577525"/>
              <a:ext cx="1968100" cy="2882004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2033111" y="2863448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C00000"/>
                  </a:solidFill>
                  <a:cs typeface="+mn-ea"/>
                  <a:sym typeface="+mn-lt"/>
                </a:rPr>
                <a:t>电器火</a:t>
              </a:r>
              <a:r>
                <a:rPr lang="zh-CN" altLang="en-US" b="1" dirty="0">
                  <a:solidFill>
                    <a:srgbClr val="C00000"/>
                  </a:solidFill>
                  <a:cs typeface="+mn-ea"/>
                  <a:sym typeface="+mn-lt"/>
                </a:rPr>
                <a:t>灾</a:t>
              </a:r>
              <a:endParaRPr lang="zh-CN" altLang="en-US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789520" y="3309141"/>
              <a:ext cx="1785013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指违反电器安装使用安全规定，或者电线老化或超负荷用电造成的火灾。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grpSp>
        <p:nvGrpSpPr>
          <p:cNvPr id="53" name="Group 24"/>
          <p:cNvGrpSpPr/>
          <p:nvPr/>
        </p:nvGrpSpPr>
        <p:grpSpPr>
          <a:xfrm>
            <a:off x="5565792" y="1803400"/>
            <a:ext cx="1269550" cy="1269550"/>
            <a:chOff x="2101168" y="1524000"/>
            <a:chExt cx="1269550" cy="1269550"/>
          </a:xfrm>
        </p:grpSpPr>
        <p:sp>
          <p:nvSpPr>
            <p:cNvPr id="54" name="椭圆 53"/>
            <p:cNvSpPr/>
            <p:nvPr/>
          </p:nvSpPr>
          <p:spPr>
            <a:xfrm>
              <a:off x="2101168" y="1524000"/>
              <a:ext cx="1269550" cy="1269550"/>
            </a:xfrm>
            <a:prstGeom prst="ellipse">
              <a:avLst/>
            </a:prstGeom>
            <a:gradFill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45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iconfont-1187-867994"/>
            <p:cNvSpPr>
              <a:spLocks noChangeAspect="1"/>
            </p:cNvSpPr>
            <p:nvPr/>
          </p:nvSpPr>
          <p:spPr bwMode="auto">
            <a:xfrm>
              <a:off x="2357429" y="1732190"/>
              <a:ext cx="757029" cy="853171"/>
            </a:xfrm>
            <a:custGeom>
              <a:avLst/>
              <a:gdLst>
                <a:gd name="connsiteX0" fmla="*/ 341771 w 538414"/>
                <a:gd name="connsiteY0" fmla="*/ 44738 h 606792"/>
                <a:gd name="connsiteX1" fmla="*/ 538414 w 538414"/>
                <a:gd name="connsiteY1" fmla="*/ 303537 h 606792"/>
                <a:gd name="connsiteX2" fmla="*/ 307453 w 538414"/>
                <a:gd name="connsiteY2" fmla="*/ 569462 h 606792"/>
                <a:gd name="connsiteX3" fmla="*/ 346782 w 538414"/>
                <a:gd name="connsiteY3" fmla="*/ 492292 h 606792"/>
                <a:gd name="connsiteX4" fmla="*/ 473575 w 538414"/>
                <a:gd name="connsiteY4" fmla="*/ 303537 h 606792"/>
                <a:gd name="connsiteX5" fmla="*/ 334330 w 538414"/>
                <a:gd name="connsiteY5" fmla="*/ 110082 h 606792"/>
                <a:gd name="connsiteX6" fmla="*/ 231243 w 538414"/>
                <a:gd name="connsiteY6" fmla="*/ 37470 h 606792"/>
                <a:gd name="connsiteX7" fmla="*/ 192829 w 538414"/>
                <a:gd name="connsiteY7" fmla="*/ 114184 h 606792"/>
                <a:gd name="connsiteX8" fmla="*/ 64833 w 538414"/>
                <a:gd name="connsiteY8" fmla="*/ 303542 h 606792"/>
                <a:gd name="connsiteX9" fmla="*/ 204065 w 538414"/>
                <a:gd name="connsiteY9" fmla="*/ 496842 h 606792"/>
                <a:gd name="connsiteX10" fmla="*/ 196625 w 538414"/>
                <a:gd name="connsiteY10" fmla="*/ 562336 h 606792"/>
                <a:gd name="connsiteX11" fmla="*/ 0 w 538414"/>
                <a:gd name="connsiteY11" fmla="*/ 303542 h 606792"/>
                <a:gd name="connsiteX12" fmla="*/ 231243 w 538414"/>
                <a:gd name="connsiteY12" fmla="*/ 37470 h 606792"/>
                <a:gd name="connsiteX13" fmla="*/ 296052 w 538414"/>
                <a:gd name="connsiteY13" fmla="*/ 0 h 606792"/>
                <a:gd name="connsiteX14" fmla="*/ 300607 w 538414"/>
                <a:gd name="connsiteY14" fmla="*/ 607 h 606792"/>
                <a:gd name="connsiteX15" fmla="*/ 312147 w 538414"/>
                <a:gd name="connsiteY15" fmla="*/ 18801 h 606792"/>
                <a:gd name="connsiteX16" fmla="*/ 285727 w 538414"/>
                <a:gd name="connsiteY16" fmla="*/ 248964 h 606792"/>
                <a:gd name="connsiteX17" fmla="*/ 408715 w 538414"/>
                <a:gd name="connsiteY17" fmla="*/ 248964 h 606792"/>
                <a:gd name="connsiteX18" fmla="*/ 422532 w 538414"/>
                <a:gd name="connsiteY18" fmla="*/ 255635 h 606792"/>
                <a:gd name="connsiteX19" fmla="*/ 423292 w 538414"/>
                <a:gd name="connsiteY19" fmla="*/ 270949 h 606792"/>
                <a:gd name="connsiteX20" fmla="*/ 256726 w 538414"/>
                <a:gd name="connsiteY20" fmla="*/ 597998 h 606792"/>
                <a:gd name="connsiteX21" fmla="*/ 242302 w 538414"/>
                <a:gd name="connsiteY21" fmla="*/ 606792 h 606792"/>
                <a:gd name="connsiteX22" fmla="*/ 237595 w 538414"/>
                <a:gd name="connsiteY22" fmla="*/ 606186 h 606792"/>
                <a:gd name="connsiteX23" fmla="*/ 226207 w 538414"/>
                <a:gd name="connsiteY23" fmla="*/ 589659 h 606792"/>
                <a:gd name="connsiteX24" fmla="*/ 251108 w 538414"/>
                <a:gd name="connsiteY24" fmla="*/ 368139 h 606792"/>
                <a:gd name="connsiteX25" fmla="*/ 129487 w 538414"/>
                <a:gd name="connsiteY25" fmla="*/ 368139 h 606792"/>
                <a:gd name="connsiteX26" fmla="*/ 115821 w 538414"/>
                <a:gd name="connsiteY26" fmla="*/ 359496 h 606792"/>
                <a:gd name="connsiteX27" fmla="*/ 115062 w 538414"/>
                <a:gd name="connsiteY27" fmla="*/ 343121 h 606792"/>
                <a:gd name="connsiteX28" fmla="*/ 281628 w 538414"/>
                <a:gd name="connsiteY28" fmla="*/ 8946 h 606792"/>
                <a:gd name="connsiteX29" fmla="*/ 296052 w 538414"/>
                <a:gd name="connsiteY29" fmla="*/ 0 h 606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38414" h="606792">
                  <a:moveTo>
                    <a:pt x="341771" y="44738"/>
                  </a:moveTo>
                  <a:cubicBezTo>
                    <a:pt x="455049" y="76425"/>
                    <a:pt x="538414" y="180430"/>
                    <a:pt x="538414" y="303537"/>
                  </a:cubicBezTo>
                  <a:cubicBezTo>
                    <a:pt x="538414" y="438774"/>
                    <a:pt x="437739" y="550966"/>
                    <a:pt x="307453" y="569462"/>
                  </a:cubicBezTo>
                  <a:lnTo>
                    <a:pt x="346782" y="492292"/>
                  </a:lnTo>
                  <a:cubicBezTo>
                    <a:pt x="421035" y="461667"/>
                    <a:pt x="473575" y="388591"/>
                    <a:pt x="473575" y="303537"/>
                  </a:cubicBezTo>
                  <a:cubicBezTo>
                    <a:pt x="473575" y="213632"/>
                    <a:pt x="415113" y="137221"/>
                    <a:pt x="334330" y="110082"/>
                  </a:cubicBezTo>
                  <a:close/>
                  <a:moveTo>
                    <a:pt x="231243" y="37470"/>
                  </a:moveTo>
                  <a:lnTo>
                    <a:pt x="192829" y="114184"/>
                  </a:lnTo>
                  <a:cubicBezTo>
                    <a:pt x="117975" y="144505"/>
                    <a:pt x="64833" y="217883"/>
                    <a:pt x="64833" y="303542"/>
                  </a:cubicBezTo>
                  <a:cubicBezTo>
                    <a:pt x="64833" y="393294"/>
                    <a:pt x="123137" y="469704"/>
                    <a:pt x="204065" y="496842"/>
                  </a:cubicBezTo>
                  <a:lnTo>
                    <a:pt x="196625" y="562336"/>
                  </a:lnTo>
                  <a:cubicBezTo>
                    <a:pt x="83357" y="530650"/>
                    <a:pt x="0" y="426647"/>
                    <a:pt x="0" y="303542"/>
                  </a:cubicBezTo>
                  <a:cubicBezTo>
                    <a:pt x="0" y="168156"/>
                    <a:pt x="100666" y="55966"/>
                    <a:pt x="231243" y="37470"/>
                  </a:cubicBezTo>
                  <a:close/>
                  <a:moveTo>
                    <a:pt x="296052" y="0"/>
                  </a:moveTo>
                  <a:cubicBezTo>
                    <a:pt x="297570" y="0"/>
                    <a:pt x="299089" y="152"/>
                    <a:pt x="300607" y="607"/>
                  </a:cubicBezTo>
                  <a:cubicBezTo>
                    <a:pt x="308199" y="2881"/>
                    <a:pt x="313058" y="11069"/>
                    <a:pt x="312147" y="18801"/>
                  </a:cubicBezTo>
                  <a:lnTo>
                    <a:pt x="285727" y="248964"/>
                  </a:lnTo>
                  <a:lnTo>
                    <a:pt x="408715" y="248964"/>
                  </a:lnTo>
                  <a:cubicBezTo>
                    <a:pt x="414485" y="248964"/>
                    <a:pt x="419647" y="250783"/>
                    <a:pt x="422532" y="255635"/>
                  </a:cubicBezTo>
                  <a:cubicBezTo>
                    <a:pt x="425569" y="260487"/>
                    <a:pt x="425721" y="265946"/>
                    <a:pt x="423292" y="270949"/>
                  </a:cubicBezTo>
                  <a:lnTo>
                    <a:pt x="256726" y="597998"/>
                  </a:lnTo>
                  <a:cubicBezTo>
                    <a:pt x="253841" y="603457"/>
                    <a:pt x="248223" y="606792"/>
                    <a:pt x="242302" y="606792"/>
                  </a:cubicBezTo>
                  <a:cubicBezTo>
                    <a:pt x="240632" y="606792"/>
                    <a:pt x="239113" y="606641"/>
                    <a:pt x="237595" y="606186"/>
                  </a:cubicBezTo>
                  <a:cubicBezTo>
                    <a:pt x="230155" y="603911"/>
                    <a:pt x="225296" y="597392"/>
                    <a:pt x="226207" y="589659"/>
                  </a:cubicBezTo>
                  <a:lnTo>
                    <a:pt x="251108" y="368139"/>
                  </a:lnTo>
                  <a:lnTo>
                    <a:pt x="129487" y="368139"/>
                  </a:lnTo>
                  <a:cubicBezTo>
                    <a:pt x="123869" y="368139"/>
                    <a:pt x="118706" y="364348"/>
                    <a:pt x="115821" y="359496"/>
                  </a:cubicBezTo>
                  <a:cubicBezTo>
                    <a:pt x="112785" y="354796"/>
                    <a:pt x="112481" y="348125"/>
                    <a:pt x="115062" y="343121"/>
                  </a:cubicBezTo>
                  <a:lnTo>
                    <a:pt x="281628" y="8946"/>
                  </a:lnTo>
                  <a:cubicBezTo>
                    <a:pt x="284361" y="3336"/>
                    <a:pt x="289979" y="0"/>
                    <a:pt x="2960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027640" y="2856925"/>
            <a:ext cx="1965405" cy="2878058"/>
            <a:chOff x="1647836" y="2577525"/>
            <a:chExt cx="1965405" cy="2878058"/>
          </a:xfrm>
        </p:grpSpPr>
        <p:sp>
          <p:nvSpPr>
            <p:cNvPr id="57" name="圆角矩形 56"/>
            <p:cNvSpPr/>
            <p:nvPr/>
          </p:nvSpPr>
          <p:spPr>
            <a:xfrm>
              <a:off x="1647836" y="2577525"/>
              <a:ext cx="1965405" cy="2878058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2033111" y="2863448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C00000"/>
                  </a:solidFill>
                  <a:cs typeface="+mn-ea"/>
                  <a:sym typeface="+mn-lt"/>
                </a:rPr>
                <a:t>违章操作</a:t>
              </a:r>
              <a:endParaRPr lang="zh-CN" altLang="en-US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1789520" y="3330212"/>
              <a:ext cx="1785013" cy="13726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指违反安全操作规定等造成火灾的行为，如焊接等。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grpSp>
        <p:nvGrpSpPr>
          <p:cNvPr id="60" name="Group 45"/>
          <p:cNvGrpSpPr/>
          <p:nvPr/>
        </p:nvGrpSpPr>
        <p:grpSpPr>
          <a:xfrm>
            <a:off x="8332138" y="1803400"/>
            <a:ext cx="1269550" cy="1269550"/>
            <a:chOff x="2101168" y="1524000"/>
            <a:chExt cx="1269550" cy="1269550"/>
          </a:xfrm>
        </p:grpSpPr>
        <p:sp>
          <p:nvSpPr>
            <p:cNvPr id="61" name="椭圆 60"/>
            <p:cNvSpPr/>
            <p:nvPr/>
          </p:nvSpPr>
          <p:spPr>
            <a:xfrm>
              <a:off x="2101168" y="1524000"/>
              <a:ext cx="1269550" cy="1269550"/>
            </a:xfrm>
            <a:prstGeom prst="ellipse">
              <a:avLst/>
            </a:prstGeom>
            <a:gradFill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45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iconfont-1187-867994"/>
            <p:cNvSpPr>
              <a:spLocks noChangeAspect="1"/>
            </p:cNvSpPr>
            <p:nvPr/>
          </p:nvSpPr>
          <p:spPr bwMode="auto">
            <a:xfrm>
              <a:off x="2398553" y="1839003"/>
              <a:ext cx="674780" cy="639544"/>
            </a:xfrm>
            <a:custGeom>
              <a:avLst/>
              <a:gdLst>
                <a:gd name="connsiteX0" fmla="*/ 228617 w 508023"/>
                <a:gd name="connsiteY0" fmla="*/ 354528 h 481495"/>
                <a:gd name="connsiteX1" fmla="*/ 279408 w 508023"/>
                <a:gd name="connsiteY1" fmla="*/ 354528 h 481495"/>
                <a:gd name="connsiteX2" fmla="*/ 279408 w 508023"/>
                <a:gd name="connsiteY2" fmla="*/ 405356 h 481495"/>
                <a:gd name="connsiteX3" fmla="*/ 228617 w 508023"/>
                <a:gd name="connsiteY3" fmla="*/ 405356 h 481495"/>
                <a:gd name="connsiteX4" fmla="*/ 228617 w 508023"/>
                <a:gd name="connsiteY4" fmla="*/ 176699 h 481495"/>
                <a:gd name="connsiteX5" fmla="*/ 279408 w 508023"/>
                <a:gd name="connsiteY5" fmla="*/ 176699 h 481495"/>
                <a:gd name="connsiteX6" fmla="*/ 279408 w 508023"/>
                <a:gd name="connsiteY6" fmla="*/ 303747 h 481495"/>
                <a:gd name="connsiteX7" fmla="*/ 228617 w 508023"/>
                <a:gd name="connsiteY7" fmla="*/ 303747 h 481495"/>
                <a:gd name="connsiteX8" fmla="*/ 254012 w 508023"/>
                <a:gd name="connsiteY8" fmla="*/ 78622 h 481495"/>
                <a:gd name="connsiteX9" fmla="*/ 67628 w 508023"/>
                <a:gd name="connsiteY9" fmla="*/ 430683 h 481495"/>
                <a:gd name="connsiteX10" fmla="*/ 440396 w 508023"/>
                <a:gd name="connsiteY10" fmla="*/ 430683 h 481495"/>
                <a:gd name="connsiteX11" fmla="*/ 254012 w 508023"/>
                <a:gd name="connsiteY11" fmla="*/ 0 h 481495"/>
                <a:gd name="connsiteX12" fmla="*/ 276441 w 508023"/>
                <a:gd name="connsiteY12" fmla="*/ 12429 h 481495"/>
                <a:gd name="connsiteX13" fmla="*/ 505016 w 508023"/>
                <a:gd name="connsiteY13" fmla="*/ 444255 h 481495"/>
                <a:gd name="connsiteX14" fmla="*/ 482587 w 508023"/>
                <a:gd name="connsiteY14" fmla="*/ 481495 h 481495"/>
                <a:gd name="connsiteX15" fmla="*/ 25437 w 508023"/>
                <a:gd name="connsiteY15" fmla="*/ 481495 h 481495"/>
                <a:gd name="connsiteX16" fmla="*/ 3008 w 508023"/>
                <a:gd name="connsiteY16" fmla="*/ 444207 h 481495"/>
                <a:gd name="connsiteX17" fmla="*/ 231583 w 508023"/>
                <a:gd name="connsiteY17" fmla="*/ 12429 h 481495"/>
                <a:gd name="connsiteX18" fmla="*/ 254012 w 508023"/>
                <a:gd name="connsiteY18" fmla="*/ 0 h 481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8023" h="481495">
                  <a:moveTo>
                    <a:pt x="228617" y="354528"/>
                  </a:moveTo>
                  <a:lnTo>
                    <a:pt x="279408" y="354528"/>
                  </a:lnTo>
                  <a:lnTo>
                    <a:pt x="279408" y="405356"/>
                  </a:lnTo>
                  <a:lnTo>
                    <a:pt x="228617" y="405356"/>
                  </a:lnTo>
                  <a:close/>
                  <a:moveTo>
                    <a:pt x="228617" y="176699"/>
                  </a:moveTo>
                  <a:lnTo>
                    <a:pt x="279408" y="176699"/>
                  </a:lnTo>
                  <a:lnTo>
                    <a:pt x="279408" y="303747"/>
                  </a:lnTo>
                  <a:lnTo>
                    <a:pt x="228617" y="303747"/>
                  </a:lnTo>
                  <a:close/>
                  <a:moveTo>
                    <a:pt x="254012" y="78622"/>
                  </a:moveTo>
                  <a:lnTo>
                    <a:pt x="67628" y="430683"/>
                  </a:lnTo>
                  <a:lnTo>
                    <a:pt x="440396" y="430683"/>
                  </a:lnTo>
                  <a:close/>
                  <a:moveTo>
                    <a:pt x="254012" y="0"/>
                  </a:moveTo>
                  <a:cubicBezTo>
                    <a:pt x="263036" y="0"/>
                    <a:pt x="272060" y="4143"/>
                    <a:pt x="276441" y="12429"/>
                  </a:cubicBezTo>
                  <a:lnTo>
                    <a:pt x="505016" y="444255"/>
                  </a:lnTo>
                  <a:cubicBezTo>
                    <a:pt x="514016" y="461161"/>
                    <a:pt x="501730" y="481542"/>
                    <a:pt x="482587" y="481495"/>
                  </a:cubicBezTo>
                  <a:lnTo>
                    <a:pt x="25437" y="481495"/>
                  </a:lnTo>
                  <a:cubicBezTo>
                    <a:pt x="6294" y="481542"/>
                    <a:pt x="-5992" y="461113"/>
                    <a:pt x="3008" y="444207"/>
                  </a:cubicBezTo>
                  <a:lnTo>
                    <a:pt x="231583" y="12429"/>
                  </a:lnTo>
                  <a:cubicBezTo>
                    <a:pt x="235964" y="4143"/>
                    <a:pt x="244988" y="0"/>
                    <a:pt x="2540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4695617" y="742935"/>
            <a:ext cx="280076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400" b="1" dirty="0" smtClean="0">
                <a:solidFill>
                  <a:srgbClr val="C00000"/>
                </a:solidFill>
                <a:cs typeface="+mn-ea"/>
                <a:sym typeface="+mn-lt"/>
              </a:rPr>
              <a:t>常见火灾起因</a:t>
            </a:r>
            <a:endParaRPr lang="zh-CN" altLang="en-US" sz="3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4695617" y="742935"/>
            <a:ext cx="280076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400" b="1" dirty="0" smtClean="0">
                <a:solidFill>
                  <a:srgbClr val="C00000"/>
                </a:solidFill>
                <a:cs typeface="+mn-ea"/>
                <a:sym typeface="+mn-lt"/>
              </a:rPr>
              <a:t>常见火灾起因</a:t>
            </a:r>
            <a:endParaRPr lang="zh-CN" altLang="en-US" sz="3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178272" y="3468943"/>
            <a:ext cx="1863316" cy="1823361"/>
            <a:chOff x="1545771" y="2577525"/>
            <a:chExt cx="2082677" cy="2038018"/>
          </a:xfrm>
        </p:grpSpPr>
        <p:sp>
          <p:nvSpPr>
            <p:cNvPr id="32" name="圆角矩形 31"/>
            <p:cNvSpPr/>
            <p:nvPr/>
          </p:nvSpPr>
          <p:spPr>
            <a:xfrm>
              <a:off x="1545771" y="2577525"/>
              <a:ext cx="2082677" cy="2038018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225897" y="2965276"/>
              <a:ext cx="722422" cy="4128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smtClean="0">
                  <a:solidFill>
                    <a:srgbClr val="C00000"/>
                  </a:solidFill>
                  <a:cs typeface="+mn-ea"/>
                  <a:sym typeface="+mn-lt"/>
                </a:rPr>
                <a:t>放火</a:t>
              </a:r>
              <a:endParaRPr lang="zh-CN" altLang="en-US" b="1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789520" y="3442724"/>
              <a:ext cx="1785013" cy="7839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>
                  <a:cs typeface="+mn-ea"/>
                  <a:sym typeface="+mn-lt"/>
                </a:rPr>
                <a:t>指蓄意造成火灾的行为。</a:t>
              </a:r>
              <a:endParaRPr lang="zh-CN" altLang="en-US" sz="1600"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561766" y="3468943"/>
            <a:ext cx="1869236" cy="1829154"/>
            <a:chOff x="1545771" y="2577525"/>
            <a:chExt cx="2082677" cy="2038018"/>
          </a:xfrm>
        </p:grpSpPr>
        <p:sp>
          <p:nvSpPr>
            <p:cNvPr id="36" name="圆角矩形 35"/>
            <p:cNvSpPr/>
            <p:nvPr/>
          </p:nvSpPr>
          <p:spPr>
            <a:xfrm>
              <a:off x="1545771" y="2577525"/>
              <a:ext cx="2082677" cy="2038018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227041" y="2965277"/>
              <a:ext cx="720134" cy="4115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>
                  <a:solidFill>
                    <a:srgbClr val="C00000"/>
                  </a:solidFill>
                  <a:cs typeface="+mn-ea"/>
                  <a:sym typeface="+mn-lt"/>
                </a:rPr>
                <a:t>吸烟</a:t>
              </a:r>
              <a:endParaRPr lang="zh-CN" altLang="en-US" b="1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789520" y="3442724"/>
              <a:ext cx="1785013" cy="11727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>
                  <a:cs typeface="+mn-ea"/>
                  <a:sym typeface="+mn-lt"/>
                </a:rPr>
                <a:t>指乱扔烟头，或卧床吸烟引发火灾的行为</a:t>
              </a:r>
              <a:r>
                <a:rPr lang="zh-CN" altLang="en-US" sz="1600" smtClean="0">
                  <a:cs typeface="+mn-ea"/>
                  <a:sym typeface="+mn-lt"/>
                </a:rPr>
                <a:t>。</a:t>
              </a:r>
              <a:endParaRPr lang="zh-CN" altLang="en-US" sz="1600">
                <a:cs typeface="+mn-ea"/>
                <a:sym typeface="+mn-lt"/>
              </a:endParaRPr>
            </a:p>
          </p:txBody>
        </p:sp>
      </p:grpSp>
      <p:grpSp>
        <p:nvGrpSpPr>
          <p:cNvPr id="39" name="Group 24"/>
          <p:cNvGrpSpPr/>
          <p:nvPr/>
        </p:nvGrpSpPr>
        <p:grpSpPr>
          <a:xfrm>
            <a:off x="6861609" y="2415418"/>
            <a:ext cx="1269550" cy="1269550"/>
            <a:chOff x="2101168" y="1524000"/>
            <a:chExt cx="1269550" cy="1269550"/>
          </a:xfrm>
        </p:grpSpPr>
        <p:sp>
          <p:nvSpPr>
            <p:cNvPr id="40" name="椭圆 39"/>
            <p:cNvSpPr/>
            <p:nvPr/>
          </p:nvSpPr>
          <p:spPr>
            <a:xfrm>
              <a:off x="2101168" y="1524000"/>
              <a:ext cx="1269550" cy="1269550"/>
            </a:xfrm>
            <a:prstGeom prst="ellipse">
              <a:avLst/>
            </a:prstGeom>
            <a:gradFill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45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iconfont-1187-867994"/>
            <p:cNvSpPr>
              <a:spLocks noChangeAspect="1"/>
            </p:cNvSpPr>
            <p:nvPr/>
          </p:nvSpPr>
          <p:spPr bwMode="auto">
            <a:xfrm>
              <a:off x="2309358" y="1926324"/>
              <a:ext cx="853170" cy="464895"/>
            </a:xfrm>
            <a:custGeom>
              <a:avLst/>
              <a:gdLst>
                <a:gd name="T0" fmla="*/ 910 w 953"/>
                <a:gd name="T1" fmla="*/ 332 h 520"/>
                <a:gd name="T2" fmla="*/ 840 w 953"/>
                <a:gd name="T3" fmla="*/ 332 h 520"/>
                <a:gd name="T4" fmla="*/ 257 w 953"/>
                <a:gd name="T5" fmla="*/ 332 h 520"/>
                <a:gd name="T6" fmla="*/ 20 w 953"/>
                <a:gd name="T7" fmla="*/ 332 h 520"/>
                <a:gd name="T8" fmla="*/ 0 w 953"/>
                <a:gd name="T9" fmla="*/ 352 h 520"/>
                <a:gd name="T10" fmla="*/ 0 w 953"/>
                <a:gd name="T11" fmla="*/ 500 h 520"/>
                <a:gd name="T12" fmla="*/ 20 w 953"/>
                <a:gd name="T13" fmla="*/ 520 h 520"/>
                <a:gd name="T14" fmla="*/ 257 w 953"/>
                <a:gd name="T15" fmla="*/ 520 h 520"/>
                <a:gd name="T16" fmla="*/ 840 w 953"/>
                <a:gd name="T17" fmla="*/ 520 h 520"/>
                <a:gd name="T18" fmla="*/ 910 w 953"/>
                <a:gd name="T19" fmla="*/ 520 h 520"/>
                <a:gd name="T20" fmla="*/ 930 w 953"/>
                <a:gd name="T21" fmla="*/ 500 h 520"/>
                <a:gd name="T22" fmla="*/ 930 w 953"/>
                <a:gd name="T23" fmla="*/ 352 h 520"/>
                <a:gd name="T24" fmla="*/ 910 w 953"/>
                <a:gd name="T25" fmla="*/ 332 h 520"/>
                <a:gd name="T26" fmla="*/ 277 w 953"/>
                <a:gd name="T27" fmla="*/ 372 h 520"/>
                <a:gd name="T28" fmla="*/ 820 w 953"/>
                <a:gd name="T29" fmla="*/ 372 h 520"/>
                <a:gd name="T30" fmla="*/ 820 w 953"/>
                <a:gd name="T31" fmla="*/ 480 h 520"/>
                <a:gd name="T32" fmla="*/ 277 w 953"/>
                <a:gd name="T33" fmla="*/ 480 h 520"/>
                <a:gd name="T34" fmla="*/ 277 w 953"/>
                <a:gd name="T35" fmla="*/ 372 h 520"/>
                <a:gd name="T36" fmla="*/ 890 w 953"/>
                <a:gd name="T37" fmla="*/ 480 h 520"/>
                <a:gd name="T38" fmla="*/ 860 w 953"/>
                <a:gd name="T39" fmla="*/ 480 h 520"/>
                <a:gd name="T40" fmla="*/ 860 w 953"/>
                <a:gd name="T41" fmla="*/ 372 h 520"/>
                <a:gd name="T42" fmla="*/ 890 w 953"/>
                <a:gd name="T43" fmla="*/ 372 h 520"/>
                <a:gd name="T44" fmla="*/ 890 w 953"/>
                <a:gd name="T45" fmla="*/ 480 h 520"/>
                <a:gd name="T46" fmla="*/ 849 w 953"/>
                <a:gd name="T47" fmla="*/ 121 h 520"/>
                <a:gd name="T48" fmla="*/ 876 w 953"/>
                <a:gd name="T49" fmla="*/ 7 h 520"/>
                <a:gd name="T50" fmla="*/ 905 w 953"/>
                <a:gd name="T51" fmla="*/ 9 h 520"/>
                <a:gd name="T52" fmla="*/ 903 w 953"/>
                <a:gd name="T53" fmla="*/ 37 h 520"/>
                <a:gd name="T54" fmla="*/ 886 w 953"/>
                <a:gd name="T55" fmla="*/ 107 h 520"/>
                <a:gd name="T56" fmla="*/ 908 w 953"/>
                <a:gd name="T57" fmla="*/ 142 h 520"/>
                <a:gd name="T58" fmla="*/ 936 w 953"/>
                <a:gd name="T59" fmla="*/ 186 h 520"/>
                <a:gd name="T60" fmla="*/ 896 w 953"/>
                <a:gd name="T61" fmla="*/ 312 h 520"/>
                <a:gd name="T62" fmla="*/ 885 w 953"/>
                <a:gd name="T63" fmla="*/ 316 h 520"/>
                <a:gd name="T64" fmla="*/ 869 w 953"/>
                <a:gd name="T65" fmla="*/ 307 h 520"/>
                <a:gd name="T66" fmla="*/ 874 w 953"/>
                <a:gd name="T67" fmla="*/ 279 h 520"/>
                <a:gd name="T68" fmla="*/ 898 w 953"/>
                <a:gd name="T69" fmla="*/ 201 h 520"/>
                <a:gd name="T70" fmla="*/ 876 w 953"/>
                <a:gd name="T71" fmla="*/ 166 h 520"/>
                <a:gd name="T72" fmla="*/ 849 w 953"/>
                <a:gd name="T73" fmla="*/ 121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3" h="520">
                  <a:moveTo>
                    <a:pt x="910" y="332"/>
                  </a:moveTo>
                  <a:lnTo>
                    <a:pt x="840" y="332"/>
                  </a:lnTo>
                  <a:lnTo>
                    <a:pt x="257" y="332"/>
                  </a:lnTo>
                  <a:lnTo>
                    <a:pt x="20" y="332"/>
                  </a:lnTo>
                  <a:cubicBezTo>
                    <a:pt x="9" y="332"/>
                    <a:pt x="0" y="341"/>
                    <a:pt x="0" y="352"/>
                  </a:cubicBezTo>
                  <a:lnTo>
                    <a:pt x="0" y="500"/>
                  </a:lnTo>
                  <a:cubicBezTo>
                    <a:pt x="0" y="512"/>
                    <a:pt x="9" y="520"/>
                    <a:pt x="20" y="520"/>
                  </a:cubicBezTo>
                  <a:lnTo>
                    <a:pt x="257" y="520"/>
                  </a:lnTo>
                  <a:lnTo>
                    <a:pt x="840" y="520"/>
                  </a:lnTo>
                  <a:lnTo>
                    <a:pt x="910" y="520"/>
                  </a:lnTo>
                  <a:cubicBezTo>
                    <a:pt x="921" y="520"/>
                    <a:pt x="930" y="512"/>
                    <a:pt x="930" y="500"/>
                  </a:cubicBezTo>
                  <a:lnTo>
                    <a:pt x="930" y="352"/>
                  </a:lnTo>
                  <a:cubicBezTo>
                    <a:pt x="930" y="341"/>
                    <a:pt x="921" y="332"/>
                    <a:pt x="910" y="332"/>
                  </a:cubicBezTo>
                  <a:close/>
                  <a:moveTo>
                    <a:pt x="277" y="372"/>
                  </a:moveTo>
                  <a:lnTo>
                    <a:pt x="820" y="372"/>
                  </a:lnTo>
                  <a:lnTo>
                    <a:pt x="820" y="480"/>
                  </a:lnTo>
                  <a:lnTo>
                    <a:pt x="277" y="480"/>
                  </a:lnTo>
                  <a:lnTo>
                    <a:pt x="277" y="372"/>
                  </a:lnTo>
                  <a:close/>
                  <a:moveTo>
                    <a:pt x="890" y="480"/>
                  </a:moveTo>
                  <a:lnTo>
                    <a:pt x="860" y="480"/>
                  </a:lnTo>
                  <a:lnTo>
                    <a:pt x="860" y="372"/>
                  </a:lnTo>
                  <a:lnTo>
                    <a:pt x="890" y="372"/>
                  </a:lnTo>
                  <a:lnTo>
                    <a:pt x="890" y="480"/>
                  </a:lnTo>
                  <a:close/>
                  <a:moveTo>
                    <a:pt x="849" y="121"/>
                  </a:moveTo>
                  <a:cubicBezTo>
                    <a:pt x="834" y="82"/>
                    <a:pt x="845" y="35"/>
                    <a:pt x="876" y="7"/>
                  </a:cubicBezTo>
                  <a:cubicBezTo>
                    <a:pt x="885" y="0"/>
                    <a:pt x="897" y="1"/>
                    <a:pt x="905" y="9"/>
                  </a:cubicBezTo>
                  <a:cubicBezTo>
                    <a:pt x="912" y="17"/>
                    <a:pt x="911" y="30"/>
                    <a:pt x="903" y="37"/>
                  </a:cubicBezTo>
                  <a:cubicBezTo>
                    <a:pt x="884" y="54"/>
                    <a:pt x="877" y="83"/>
                    <a:pt x="886" y="107"/>
                  </a:cubicBezTo>
                  <a:cubicBezTo>
                    <a:pt x="891" y="119"/>
                    <a:pt x="899" y="130"/>
                    <a:pt x="908" y="142"/>
                  </a:cubicBezTo>
                  <a:cubicBezTo>
                    <a:pt x="918" y="155"/>
                    <a:pt x="929" y="169"/>
                    <a:pt x="936" y="186"/>
                  </a:cubicBezTo>
                  <a:cubicBezTo>
                    <a:pt x="953" y="230"/>
                    <a:pt x="936" y="286"/>
                    <a:pt x="896" y="312"/>
                  </a:cubicBezTo>
                  <a:cubicBezTo>
                    <a:pt x="893" y="315"/>
                    <a:pt x="889" y="316"/>
                    <a:pt x="885" y="316"/>
                  </a:cubicBezTo>
                  <a:cubicBezTo>
                    <a:pt x="879" y="316"/>
                    <a:pt x="872" y="313"/>
                    <a:pt x="869" y="307"/>
                  </a:cubicBezTo>
                  <a:cubicBezTo>
                    <a:pt x="862" y="298"/>
                    <a:pt x="865" y="285"/>
                    <a:pt x="874" y="279"/>
                  </a:cubicBezTo>
                  <a:cubicBezTo>
                    <a:pt x="898" y="263"/>
                    <a:pt x="909" y="228"/>
                    <a:pt x="898" y="201"/>
                  </a:cubicBezTo>
                  <a:cubicBezTo>
                    <a:pt x="894" y="189"/>
                    <a:pt x="885" y="178"/>
                    <a:pt x="876" y="166"/>
                  </a:cubicBezTo>
                  <a:cubicBezTo>
                    <a:pt x="866" y="153"/>
                    <a:pt x="855" y="138"/>
                    <a:pt x="849" y="1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9095988" y="3468943"/>
            <a:ext cx="1863316" cy="1823361"/>
            <a:chOff x="1545771" y="2577525"/>
            <a:chExt cx="2082677" cy="2038018"/>
          </a:xfrm>
        </p:grpSpPr>
        <p:sp>
          <p:nvSpPr>
            <p:cNvPr id="72" name="圆角矩形 71"/>
            <p:cNvSpPr/>
            <p:nvPr/>
          </p:nvSpPr>
          <p:spPr>
            <a:xfrm>
              <a:off x="1545771" y="2577525"/>
              <a:ext cx="2082677" cy="2038018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1967890" y="2965276"/>
              <a:ext cx="1238437" cy="4128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>
                  <a:solidFill>
                    <a:srgbClr val="C00000"/>
                  </a:solidFill>
                  <a:cs typeface="+mn-ea"/>
                  <a:sym typeface="+mn-lt"/>
                </a:rPr>
                <a:t>自然原因</a:t>
              </a:r>
              <a:endParaRPr lang="zh-CN" altLang="en-US" b="1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1789520" y="3442724"/>
              <a:ext cx="1785013" cy="7839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>
                  <a:cs typeface="+mn-ea"/>
                  <a:sym typeface="+mn-lt"/>
                </a:rPr>
                <a:t>如雷击、地震、自燃、静电等。</a:t>
              </a:r>
              <a:endParaRPr lang="zh-CN" altLang="en-US" sz="1600">
                <a:cs typeface="+mn-ea"/>
                <a:sym typeface="+mn-lt"/>
              </a:endParaRPr>
            </a:p>
          </p:txBody>
        </p:sp>
      </p:grpSp>
      <p:grpSp>
        <p:nvGrpSpPr>
          <p:cNvPr id="75" name="Group 45"/>
          <p:cNvGrpSpPr/>
          <p:nvPr/>
        </p:nvGrpSpPr>
        <p:grpSpPr>
          <a:xfrm>
            <a:off x="9392874" y="2415418"/>
            <a:ext cx="1269550" cy="1269550"/>
            <a:chOff x="2101168" y="1524000"/>
            <a:chExt cx="1269550" cy="1269550"/>
          </a:xfrm>
        </p:grpSpPr>
        <p:sp>
          <p:nvSpPr>
            <p:cNvPr id="76" name="椭圆 75"/>
            <p:cNvSpPr/>
            <p:nvPr/>
          </p:nvSpPr>
          <p:spPr>
            <a:xfrm>
              <a:off x="2101168" y="1524000"/>
              <a:ext cx="1269550" cy="1269550"/>
            </a:xfrm>
            <a:prstGeom prst="ellipse">
              <a:avLst/>
            </a:prstGeom>
            <a:gradFill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45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iconfont-1187-867994"/>
            <p:cNvSpPr>
              <a:spLocks noChangeAspect="1"/>
            </p:cNvSpPr>
            <p:nvPr/>
          </p:nvSpPr>
          <p:spPr bwMode="auto">
            <a:xfrm>
              <a:off x="2421733" y="1821384"/>
              <a:ext cx="628415" cy="674780"/>
            </a:xfrm>
            <a:custGeom>
              <a:avLst/>
              <a:gdLst>
                <a:gd name="connsiteX0" fmla="*/ 318467 w 564311"/>
                <a:gd name="connsiteY0" fmla="*/ 451196 h 605946"/>
                <a:gd name="connsiteX1" fmla="*/ 359954 w 564311"/>
                <a:gd name="connsiteY1" fmla="*/ 451196 h 605946"/>
                <a:gd name="connsiteX2" fmla="*/ 361667 w 564311"/>
                <a:gd name="connsiteY2" fmla="*/ 452248 h 605946"/>
                <a:gd name="connsiteX3" fmla="*/ 361272 w 564311"/>
                <a:gd name="connsiteY3" fmla="*/ 454220 h 605946"/>
                <a:gd name="connsiteX4" fmla="*/ 327028 w 564311"/>
                <a:gd name="connsiteY4" fmla="*/ 492875 h 605946"/>
                <a:gd name="connsiteX5" fmla="*/ 347047 w 564311"/>
                <a:gd name="connsiteY5" fmla="*/ 492875 h 605946"/>
                <a:gd name="connsiteX6" fmla="*/ 348628 w 564311"/>
                <a:gd name="connsiteY6" fmla="*/ 493926 h 605946"/>
                <a:gd name="connsiteX7" fmla="*/ 348364 w 564311"/>
                <a:gd name="connsiteY7" fmla="*/ 495767 h 605946"/>
                <a:gd name="connsiteX8" fmla="*/ 245897 w 564311"/>
                <a:gd name="connsiteY8" fmla="*/ 605420 h 605946"/>
                <a:gd name="connsiteX9" fmla="*/ 244580 w 564311"/>
                <a:gd name="connsiteY9" fmla="*/ 605946 h 605946"/>
                <a:gd name="connsiteX10" fmla="*/ 243526 w 564311"/>
                <a:gd name="connsiteY10" fmla="*/ 605552 h 605946"/>
                <a:gd name="connsiteX11" fmla="*/ 243131 w 564311"/>
                <a:gd name="connsiteY11" fmla="*/ 603185 h 605946"/>
                <a:gd name="connsiteX12" fmla="*/ 304374 w 564311"/>
                <a:gd name="connsiteY12" fmla="*/ 515226 h 605946"/>
                <a:gd name="connsiteX13" fmla="*/ 267760 w 564311"/>
                <a:gd name="connsiteY13" fmla="*/ 515226 h 605946"/>
                <a:gd name="connsiteX14" fmla="*/ 266180 w 564311"/>
                <a:gd name="connsiteY14" fmla="*/ 514174 h 605946"/>
                <a:gd name="connsiteX15" fmla="*/ 266443 w 564311"/>
                <a:gd name="connsiteY15" fmla="*/ 512333 h 605946"/>
                <a:gd name="connsiteX16" fmla="*/ 317150 w 564311"/>
                <a:gd name="connsiteY16" fmla="*/ 451853 h 605946"/>
                <a:gd name="connsiteX17" fmla="*/ 318467 w 564311"/>
                <a:gd name="connsiteY17" fmla="*/ 451196 h 605946"/>
                <a:gd name="connsiteX18" fmla="*/ 130551 w 564311"/>
                <a:gd name="connsiteY18" fmla="*/ 357061 h 605946"/>
                <a:gd name="connsiteX19" fmla="*/ 134633 w 564311"/>
                <a:gd name="connsiteY19" fmla="*/ 363111 h 605946"/>
                <a:gd name="connsiteX20" fmla="*/ 154256 w 564311"/>
                <a:gd name="connsiteY20" fmla="*/ 404014 h 605946"/>
                <a:gd name="connsiteX21" fmla="*/ 130551 w 564311"/>
                <a:gd name="connsiteY21" fmla="*/ 427556 h 605946"/>
                <a:gd name="connsiteX22" fmla="*/ 106977 w 564311"/>
                <a:gd name="connsiteY22" fmla="*/ 404014 h 605946"/>
                <a:gd name="connsiteX23" fmla="*/ 126468 w 564311"/>
                <a:gd name="connsiteY23" fmla="*/ 363111 h 605946"/>
                <a:gd name="connsiteX24" fmla="*/ 399430 w 564311"/>
                <a:gd name="connsiteY24" fmla="*/ 347722 h 605946"/>
                <a:gd name="connsiteX25" fmla="*/ 412862 w 564311"/>
                <a:gd name="connsiteY25" fmla="*/ 375986 h 605946"/>
                <a:gd name="connsiteX26" fmla="*/ 399430 w 564311"/>
                <a:gd name="connsiteY26" fmla="*/ 389264 h 605946"/>
                <a:gd name="connsiteX27" fmla="*/ 385997 w 564311"/>
                <a:gd name="connsiteY27" fmla="*/ 375986 h 605946"/>
                <a:gd name="connsiteX28" fmla="*/ 399430 w 564311"/>
                <a:gd name="connsiteY28" fmla="*/ 347722 h 605946"/>
                <a:gd name="connsiteX29" fmla="*/ 261677 w 564311"/>
                <a:gd name="connsiteY29" fmla="*/ 336022 h 605946"/>
                <a:gd name="connsiteX30" fmla="*/ 324759 w 564311"/>
                <a:gd name="connsiteY30" fmla="*/ 336022 h 605946"/>
                <a:gd name="connsiteX31" fmla="*/ 267603 w 564311"/>
                <a:gd name="connsiteY31" fmla="*/ 400439 h 605946"/>
                <a:gd name="connsiteX32" fmla="*/ 267077 w 564311"/>
                <a:gd name="connsiteY32" fmla="*/ 403725 h 605946"/>
                <a:gd name="connsiteX33" fmla="*/ 269974 w 564311"/>
                <a:gd name="connsiteY33" fmla="*/ 405434 h 605946"/>
                <a:gd name="connsiteX34" fmla="*/ 303951 w 564311"/>
                <a:gd name="connsiteY34" fmla="*/ 405434 h 605946"/>
                <a:gd name="connsiteX35" fmla="*/ 161984 w 564311"/>
                <a:gd name="connsiteY35" fmla="*/ 557538 h 605946"/>
                <a:gd name="connsiteX36" fmla="*/ 246137 w 564311"/>
                <a:gd name="connsiteY36" fmla="*/ 436591 h 605946"/>
                <a:gd name="connsiteX37" fmla="*/ 246269 w 564311"/>
                <a:gd name="connsiteY37" fmla="*/ 433436 h 605946"/>
                <a:gd name="connsiteX38" fmla="*/ 243635 w 564311"/>
                <a:gd name="connsiteY38" fmla="*/ 431727 h 605946"/>
                <a:gd name="connsiteX39" fmla="*/ 181343 w 564311"/>
                <a:gd name="connsiteY39" fmla="*/ 431727 h 605946"/>
                <a:gd name="connsiteX40" fmla="*/ 195040 w 564311"/>
                <a:gd name="connsiteY40" fmla="*/ 19588 h 605946"/>
                <a:gd name="connsiteX41" fmla="*/ 284592 w 564311"/>
                <a:gd name="connsiteY41" fmla="*/ 74540 h 605946"/>
                <a:gd name="connsiteX42" fmla="*/ 286567 w 564311"/>
                <a:gd name="connsiteY42" fmla="*/ 78352 h 605946"/>
                <a:gd name="connsiteX43" fmla="*/ 290650 w 564311"/>
                <a:gd name="connsiteY43" fmla="*/ 77169 h 605946"/>
                <a:gd name="connsiteX44" fmla="*/ 318701 w 564311"/>
                <a:gd name="connsiteY44" fmla="*/ 73094 h 605946"/>
                <a:gd name="connsiteX45" fmla="*/ 406541 w 564311"/>
                <a:gd name="connsiteY45" fmla="*/ 124891 h 605946"/>
                <a:gd name="connsiteX46" fmla="*/ 408516 w 564311"/>
                <a:gd name="connsiteY46" fmla="*/ 128309 h 605946"/>
                <a:gd name="connsiteX47" fmla="*/ 412204 w 564311"/>
                <a:gd name="connsiteY47" fmla="*/ 127388 h 605946"/>
                <a:gd name="connsiteX48" fmla="*/ 534548 w 564311"/>
                <a:gd name="connsiteY48" fmla="*/ 225329 h 605946"/>
                <a:gd name="connsiteX49" fmla="*/ 434065 w 564311"/>
                <a:gd name="connsiteY49" fmla="*/ 325636 h 605946"/>
                <a:gd name="connsiteX50" fmla="*/ 100483 w 564311"/>
                <a:gd name="connsiteY50" fmla="*/ 325636 h 605946"/>
                <a:gd name="connsiteX51" fmla="*/ 0 w 564311"/>
                <a:gd name="connsiteY51" fmla="*/ 225329 h 605946"/>
                <a:gd name="connsiteX52" fmla="*/ 89947 w 564311"/>
                <a:gd name="connsiteY52" fmla="*/ 125548 h 605946"/>
                <a:gd name="connsiteX53" fmla="*/ 94557 w 564311"/>
                <a:gd name="connsiteY53" fmla="*/ 124496 h 605946"/>
                <a:gd name="connsiteX54" fmla="*/ 94557 w 564311"/>
                <a:gd name="connsiteY54" fmla="*/ 119895 h 605946"/>
                <a:gd name="connsiteX55" fmla="*/ 195040 w 564311"/>
                <a:gd name="connsiteY55" fmla="*/ 19588 h 605946"/>
                <a:gd name="connsiteX56" fmla="*/ 323047 w 564311"/>
                <a:gd name="connsiteY56" fmla="*/ 0 h 605946"/>
                <a:gd name="connsiteX57" fmla="*/ 385865 w 564311"/>
                <a:gd name="connsiteY57" fmla="*/ 38519 h 605946"/>
                <a:gd name="connsiteX58" fmla="*/ 387709 w 564311"/>
                <a:gd name="connsiteY58" fmla="*/ 42331 h 605946"/>
                <a:gd name="connsiteX59" fmla="*/ 391923 w 564311"/>
                <a:gd name="connsiteY59" fmla="*/ 41148 h 605946"/>
                <a:gd name="connsiteX60" fmla="*/ 473047 w 564311"/>
                <a:gd name="connsiteY60" fmla="*/ 74540 h 605946"/>
                <a:gd name="connsiteX61" fmla="*/ 474891 w 564311"/>
                <a:gd name="connsiteY61" fmla="*/ 77958 h 605946"/>
                <a:gd name="connsiteX62" fmla="*/ 478710 w 564311"/>
                <a:gd name="connsiteY62" fmla="*/ 77169 h 605946"/>
                <a:gd name="connsiteX63" fmla="*/ 564311 w 564311"/>
                <a:gd name="connsiteY63" fmla="*/ 145662 h 605946"/>
                <a:gd name="connsiteX64" fmla="*/ 541133 w 564311"/>
                <a:gd name="connsiteY64" fmla="*/ 197590 h 605946"/>
                <a:gd name="connsiteX65" fmla="*/ 413784 w 564311"/>
                <a:gd name="connsiteY65" fmla="*/ 116608 h 605946"/>
                <a:gd name="connsiteX66" fmla="*/ 318701 w 564311"/>
                <a:gd name="connsiteY66" fmla="*/ 62840 h 605946"/>
                <a:gd name="connsiteX67" fmla="*/ 291835 w 564311"/>
                <a:gd name="connsiteY67" fmla="*/ 66126 h 605946"/>
                <a:gd name="connsiteX68" fmla="*/ 263652 w 564311"/>
                <a:gd name="connsiteY68" fmla="*/ 32997 h 605946"/>
                <a:gd name="connsiteX69" fmla="*/ 323047 w 564311"/>
                <a:gd name="connsiteY69" fmla="*/ 0 h 605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64311" h="605946">
                  <a:moveTo>
                    <a:pt x="318467" y="451196"/>
                  </a:moveTo>
                  <a:lnTo>
                    <a:pt x="359954" y="451196"/>
                  </a:lnTo>
                  <a:cubicBezTo>
                    <a:pt x="360613" y="451196"/>
                    <a:pt x="361272" y="451590"/>
                    <a:pt x="361667" y="452248"/>
                  </a:cubicBezTo>
                  <a:cubicBezTo>
                    <a:pt x="361930" y="452905"/>
                    <a:pt x="361798" y="453694"/>
                    <a:pt x="361272" y="454220"/>
                  </a:cubicBezTo>
                  <a:lnTo>
                    <a:pt x="327028" y="492875"/>
                  </a:lnTo>
                  <a:lnTo>
                    <a:pt x="347047" y="492875"/>
                  </a:lnTo>
                  <a:cubicBezTo>
                    <a:pt x="347706" y="492875"/>
                    <a:pt x="348364" y="493269"/>
                    <a:pt x="348628" y="493926"/>
                  </a:cubicBezTo>
                  <a:cubicBezTo>
                    <a:pt x="348891" y="494584"/>
                    <a:pt x="348759" y="495241"/>
                    <a:pt x="348364" y="495767"/>
                  </a:cubicBezTo>
                  <a:lnTo>
                    <a:pt x="245897" y="605420"/>
                  </a:lnTo>
                  <a:cubicBezTo>
                    <a:pt x="245633" y="605815"/>
                    <a:pt x="245106" y="605946"/>
                    <a:pt x="244580" y="605946"/>
                  </a:cubicBezTo>
                  <a:cubicBezTo>
                    <a:pt x="244185" y="605946"/>
                    <a:pt x="243789" y="605815"/>
                    <a:pt x="243526" y="605552"/>
                  </a:cubicBezTo>
                  <a:cubicBezTo>
                    <a:pt x="242736" y="605026"/>
                    <a:pt x="242604" y="603974"/>
                    <a:pt x="243131" y="603185"/>
                  </a:cubicBezTo>
                  <a:lnTo>
                    <a:pt x="304374" y="515226"/>
                  </a:lnTo>
                  <a:lnTo>
                    <a:pt x="267760" y="515226"/>
                  </a:lnTo>
                  <a:cubicBezTo>
                    <a:pt x="267101" y="515226"/>
                    <a:pt x="266443" y="514832"/>
                    <a:pt x="266180" y="514174"/>
                  </a:cubicBezTo>
                  <a:cubicBezTo>
                    <a:pt x="265784" y="513648"/>
                    <a:pt x="265916" y="512859"/>
                    <a:pt x="266443" y="512333"/>
                  </a:cubicBezTo>
                  <a:lnTo>
                    <a:pt x="317150" y="451853"/>
                  </a:lnTo>
                  <a:cubicBezTo>
                    <a:pt x="317413" y="451459"/>
                    <a:pt x="317940" y="451196"/>
                    <a:pt x="318467" y="451196"/>
                  </a:cubicBezTo>
                  <a:close/>
                  <a:moveTo>
                    <a:pt x="130551" y="357061"/>
                  </a:moveTo>
                  <a:lnTo>
                    <a:pt x="134633" y="363111"/>
                  </a:lnTo>
                  <a:cubicBezTo>
                    <a:pt x="137926" y="367977"/>
                    <a:pt x="154256" y="392703"/>
                    <a:pt x="154256" y="404014"/>
                  </a:cubicBezTo>
                  <a:cubicBezTo>
                    <a:pt x="154256" y="416903"/>
                    <a:pt x="143589" y="427556"/>
                    <a:pt x="130551" y="427556"/>
                  </a:cubicBezTo>
                  <a:cubicBezTo>
                    <a:pt x="117513" y="427556"/>
                    <a:pt x="106977" y="416903"/>
                    <a:pt x="106977" y="404014"/>
                  </a:cubicBezTo>
                  <a:cubicBezTo>
                    <a:pt x="106977" y="392703"/>
                    <a:pt x="123307" y="367977"/>
                    <a:pt x="126468" y="363111"/>
                  </a:cubicBezTo>
                  <a:close/>
                  <a:moveTo>
                    <a:pt x="399430" y="347722"/>
                  </a:moveTo>
                  <a:cubicBezTo>
                    <a:pt x="405883" y="358107"/>
                    <a:pt x="412862" y="371122"/>
                    <a:pt x="412862" y="375986"/>
                  </a:cubicBezTo>
                  <a:cubicBezTo>
                    <a:pt x="412862" y="383348"/>
                    <a:pt x="406804" y="389264"/>
                    <a:pt x="399430" y="389264"/>
                  </a:cubicBezTo>
                  <a:cubicBezTo>
                    <a:pt x="392055" y="389264"/>
                    <a:pt x="385997" y="383348"/>
                    <a:pt x="385997" y="375986"/>
                  </a:cubicBezTo>
                  <a:cubicBezTo>
                    <a:pt x="385997" y="371122"/>
                    <a:pt x="392977" y="358107"/>
                    <a:pt x="399430" y="347722"/>
                  </a:cubicBezTo>
                  <a:close/>
                  <a:moveTo>
                    <a:pt x="261677" y="336022"/>
                  </a:moveTo>
                  <a:lnTo>
                    <a:pt x="324759" y="336022"/>
                  </a:lnTo>
                  <a:lnTo>
                    <a:pt x="267603" y="400439"/>
                  </a:lnTo>
                  <a:cubicBezTo>
                    <a:pt x="266813" y="401359"/>
                    <a:pt x="266681" y="402542"/>
                    <a:pt x="267077" y="403725"/>
                  </a:cubicBezTo>
                  <a:cubicBezTo>
                    <a:pt x="267603" y="404777"/>
                    <a:pt x="268657" y="405434"/>
                    <a:pt x="269974" y="405434"/>
                  </a:cubicBezTo>
                  <a:lnTo>
                    <a:pt x="303951" y="405434"/>
                  </a:lnTo>
                  <a:lnTo>
                    <a:pt x="161984" y="557538"/>
                  </a:lnTo>
                  <a:lnTo>
                    <a:pt x="246137" y="436591"/>
                  </a:lnTo>
                  <a:cubicBezTo>
                    <a:pt x="246796" y="435671"/>
                    <a:pt x="246796" y="434356"/>
                    <a:pt x="246269" y="433436"/>
                  </a:cubicBezTo>
                  <a:cubicBezTo>
                    <a:pt x="245742" y="432384"/>
                    <a:pt x="244688" y="431727"/>
                    <a:pt x="243635" y="431727"/>
                  </a:cubicBezTo>
                  <a:lnTo>
                    <a:pt x="181343" y="431727"/>
                  </a:lnTo>
                  <a:close/>
                  <a:moveTo>
                    <a:pt x="195040" y="19588"/>
                  </a:moveTo>
                  <a:cubicBezTo>
                    <a:pt x="232968" y="19588"/>
                    <a:pt x="267340" y="40622"/>
                    <a:pt x="284592" y="74540"/>
                  </a:cubicBezTo>
                  <a:lnTo>
                    <a:pt x="286567" y="78352"/>
                  </a:lnTo>
                  <a:lnTo>
                    <a:pt x="290650" y="77169"/>
                  </a:lnTo>
                  <a:cubicBezTo>
                    <a:pt x="299868" y="74409"/>
                    <a:pt x="309350" y="73094"/>
                    <a:pt x="318701" y="73094"/>
                  </a:cubicBezTo>
                  <a:cubicBezTo>
                    <a:pt x="355180" y="73094"/>
                    <a:pt x="388894" y="92945"/>
                    <a:pt x="406541" y="124891"/>
                  </a:cubicBezTo>
                  <a:lnTo>
                    <a:pt x="408516" y="128309"/>
                  </a:lnTo>
                  <a:lnTo>
                    <a:pt x="412204" y="127388"/>
                  </a:lnTo>
                  <a:cubicBezTo>
                    <a:pt x="476734" y="113322"/>
                    <a:pt x="534548" y="162884"/>
                    <a:pt x="534548" y="225329"/>
                  </a:cubicBezTo>
                  <a:cubicBezTo>
                    <a:pt x="534548" y="280675"/>
                    <a:pt x="489509" y="325636"/>
                    <a:pt x="434065" y="325636"/>
                  </a:cubicBezTo>
                  <a:lnTo>
                    <a:pt x="100483" y="325636"/>
                  </a:lnTo>
                  <a:cubicBezTo>
                    <a:pt x="45039" y="325636"/>
                    <a:pt x="0" y="280675"/>
                    <a:pt x="0" y="225329"/>
                  </a:cubicBezTo>
                  <a:cubicBezTo>
                    <a:pt x="0" y="173795"/>
                    <a:pt x="38586" y="130938"/>
                    <a:pt x="89947" y="125548"/>
                  </a:cubicBezTo>
                  <a:lnTo>
                    <a:pt x="94557" y="124496"/>
                  </a:lnTo>
                  <a:lnTo>
                    <a:pt x="94557" y="119895"/>
                  </a:lnTo>
                  <a:cubicBezTo>
                    <a:pt x="94557" y="64549"/>
                    <a:pt x="139596" y="19588"/>
                    <a:pt x="195040" y="19588"/>
                  </a:cubicBezTo>
                  <a:close/>
                  <a:moveTo>
                    <a:pt x="323047" y="0"/>
                  </a:moveTo>
                  <a:cubicBezTo>
                    <a:pt x="349649" y="0"/>
                    <a:pt x="373749" y="14724"/>
                    <a:pt x="385865" y="38519"/>
                  </a:cubicBezTo>
                  <a:lnTo>
                    <a:pt x="387709" y="42331"/>
                  </a:lnTo>
                  <a:lnTo>
                    <a:pt x="391923" y="41148"/>
                  </a:lnTo>
                  <a:cubicBezTo>
                    <a:pt x="423661" y="31946"/>
                    <a:pt x="457507" y="46538"/>
                    <a:pt x="473047" y="74540"/>
                  </a:cubicBezTo>
                  <a:lnTo>
                    <a:pt x="474891" y="77958"/>
                  </a:lnTo>
                  <a:lnTo>
                    <a:pt x="478710" y="77169"/>
                  </a:lnTo>
                  <a:cubicBezTo>
                    <a:pt x="524013" y="67178"/>
                    <a:pt x="564311" y="102016"/>
                    <a:pt x="564311" y="145662"/>
                  </a:cubicBezTo>
                  <a:cubicBezTo>
                    <a:pt x="564311" y="166302"/>
                    <a:pt x="555356" y="184707"/>
                    <a:pt x="541133" y="197590"/>
                  </a:cubicBezTo>
                  <a:cubicBezTo>
                    <a:pt x="527042" y="143690"/>
                    <a:pt x="473442" y="105565"/>
                    <a:pt x="413784" y="116608"/>
                  </a:cubicBezTo>
                  <a:cubicBezTo>
                    <a:pt x="393767" y="83348"/>
                    <a:pt x="357682" y="62840"/>
                    <a:pt x="318701" y="62840"/>
                  </a:cubicBezTo>
                  <a:cubicBezTo>
                    <a:pt x="309746" y="62840"/>
                    <a:pt x="300659" y="63891"/>
                    <a:pt x="291835" y="66126"/>
                  </a:cubicBezTo>
                  <a:cubicBezTo>
                    <a:pt x="284592" y="53111"/>
                    <a:pt x="274978" y="41937"/>
                    <a:pt x="263652" y="32997"/>
                  </a:cubicBezTo>
                  <a:cubicBezTo>
                    <a:pt x="276163" y="13278"/>
                    <a:pt x="298025" y="0"/>
                    <a:pt x="32304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8" name="Group 52"/>
          <p:cNvGrpSpPr/>
          <p:nvPr/>
        </p:nvGrpSpPr>
        <p:grpSpPr>
          <a:xfrm>
            <a:off x="4419847" y="2415417"/>
            <a:ext cx="1269550" cy="1269550"/>
            <a:chOff x="2101168" y="1524000"/>
            <a:chExt cx="1269550" cy="1269550"/>
          </a:xfrm>
        </p:grpSpPr>
        <p:sp>
          <p:nvSpPr>
            <p:cNvPr id="79" name="椭圆 78"/>
            <p:cNvSpPr/>
            <p:nvPr/>
          </p:nvSpPr>
          <p:spPr>
            <a:xfrm>
              <a:off x="2101168" y="1524000"/>
              <a:ext cx="1269550" cy="1269550"/>
            </a:xfrm>
            <a:prstGeom prst="ellipse">
              <a:avLst/>
            </a:prstGeom>
            <a:gradFill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45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iconfont-1187-867994"/>
            <p:cNvSpPr>
              <a:spLocks noChangeAspect="1"/>
            </p:cNvSpPr>
            <p:nvPr/>
          </p:nvSpPr>
          <p:spPr bwMode="auto">
            <a:xfrm>
              <a:off x="2348072" y="1826023"/>
              <a:ext cx="775742" cy="665504"/>
            </a:xfrm>
            <a:custGeom>
              <a:avLst/>
              <a:gdLst>
                <a:gd name="connsiteX0" fmla="*/ 448377 w 608270"/>
                <a:gd name="connsiteY0" fmla="*/ 63932 h 521831"/>
                <a:gd name="connsiteX1" fmla="*/ 459156 w 608270"/>
                <a:gd name="connsiteY1" fmla="*/ 73004 h 521831"/>
                <a:gd name="connsiteX2" fmla="*/ 485887 w 608270"/>
                <a:gd name="connsiteY2" fmla="*/ 137329 h 521831"/>
                <a:gd name="connsiteX3" fmla="*/ 503675 w 608270"/>
                <a:gd name="connsiteY3" fmla="*/ 166669 h 521831"/>
                <a:gd name="connsiteX4" fmla="*/ 503627 w 608270"/>
                <a:gd name="connsiteY4" fmla="*/ 166669 h 521831"/>
                <a:gd name="connsiteX5" fmla="*/ 531711 w 608270"/>
                <a:gd name="connsiteY5" fmla="*/ 208941 h 521831"/>
                <a:gd name="connsiteX6" fmla="*/ 539977 w 608270"/>
                <a:gd name="connsiteY6" fmla="*/ 220667 h 521831"/>
                <a:gd name="connsiteX7" fmla="*/ 540073 w 608270"/>
                <a:gd name="connsiteY7" fmla="*/ 220667 h 521831"/>
                <a:gd name="connsiteX8" fmla="*/ 568592 w 608270"/>
                <a:gd name="connsiteY8" fmla="*/ 261974 h 521831"/>
                <a:gd name="connsiteX9" fmla="*/ 608036 w 608270"/>
                <a:gd name="connsiteY9" fmla="*/ 385702 h 521831"/>
                <a:gd name="connsiteX10" fmla="*/ 534804 w 608270"/>
                <a:gd name="connsiteY10" fmla="*/ 520673 h 521831"/>
                <a:gd name="connsiteX11" fmla="*/ 531324 w 608270"/>
                <a:gd name="connsiteY11" fmla="*/ 521783 h 521831"/>
                <a:gd name="connsiteX12" fmla="*/ 525572 w 608270"/>
                <a:gd name="connsiteY12" fmla="*/ 512373 h 521831"/>
                <a:gd name="connsiteX13" fmla="*/ 535046 w 608270"/>
                <a:gd name="connsiteY13" fmla="*/ 472562 h 521831"/>
                <a:gd name="connsiteX14" fmla="*/ 513343 w 608270"/>
                <a:gd name="connsiteY14" fmla="*/ 404811 h 521831"/>
                <a:gd name="connsiteX15" fmla="*/ 453791 w 608270"/>
                <a:gd name="connsiteY15" fmla="*/ 303474 h 521831"/>
                <a:gd name="connsiteX16" fmla="*/ 447410 w 608270"/>
                <a:gd name="connsiteY16" fmla="*/ 298262 h 521831"/>
                <a:gd name="connsiteX17" fmla="*/ 442528 w 608270"/>
                <a:gd name="connsiteY17" fmla="*/ 300578 h 521831"/>
                <a:gd name="connsiteX18" fmla="*/ 425320 w 608270"/>
                <a:gd name="connsiteY18" fmla="*/ 334743 h 521831"/>
                <a:gd name="connsiteX19" fmla="*/ 403858 w 608270"/>
                <a:gd name="connsiteY19" fmla="*/ 394822 h 521831"/>
                <a:gd name="connsiteX20" fmla="*/ 358131 w 608270"/>
                <a:gd name="connsiteY20" fmla="*/ 472562 h 521831"/>
                <a:gd name="connsiteX21" fmla="*/ 367702 w 608270"/>
                <a:gd name="connsiteY21" fmla="*/ 512421 h 521831"/>
                <a:gd name="connsiteX22" fmla="*/ 361950 w 608270"/>
                <a:gd name="connsiteY22" fmla="*/ 521831 h 521831"/>
                <a:gd name="connsiteX23" fmla="*/ 358470 w 608270"/>
                <a:gd name="connsiteY23" fmla="*/ 520721 h 521831"/>
                <a:gd name="connsiteX24" fmla="*/ 297033 w 608270"/>
                <a:gd name="connsiteY24" fmla="*/ 446504 h 521831"/>
                <a:gd name="connsiteX25" fmla="*/ 285190 w 608270"/>
                <a:gd name="connsiteY25" fmla="*/ 385702 h 521831"/>
                <a:gd name="connsiteX26" fmla="*/ 361515 w 608270"/>
                <a:gd name="connsiteY26" fmla="*/ 248703 h 521831"/>
                <a:gd name="connsiteX27" fmla="*/ 365768 w 608270"/>
                <a:gd name="connsiteY27" fmla="*/ 247497 h 521831"/>
                <a:gd name="connsiteX28" fmla="*/ 373599 w 608270"/>
                <a:gd name="connsiteY28" fmla="*/ 253384 h 521831"/>
                <a:gd name="connsiteX29" fmla="*/ 398541 w 608270"/>
                <a:gd name="connsiteY29" fmla="*/ 272107 h 521831"/>
                <a:gd name="connsiteX30" fmla="*/ 424547 w 608270"/>
                <a:gd name="connsiteY30" fmla="*/ 241948 h 521831"/>
                <a:gd name="connsiteX31" fmla="*/ 410529 w 608270"/>
                <a:gd name="connsiteY31" fmla="*/ 201461 h 521831"/>
                <a:gd name="connsiteX32" fmla="*/ 423967 w 608270"/>
                <a:gd name="connsiteY32" fmla="*/ 90183 h 521831"/>
                <a:gd name="connsiteX33" fmla="*/ 440208 w 608270"/>
                <a:gd name="connsiteY33" fmla="*/ 67696 h 521831"/>
                <a:gd name="connsiteX34" fmla="*/ 448377 w 608270"/>
                <a:gd name="connsiteY34" fmla="*/ 63932 h 521831"/>
                <a:gd name="connsiteX35" fmla="*/ 93760 w 608270"/>
                <a:gd name="connsiteY35" fmla="*/ 11432 h 521831"/>
                <a:gd name="connsiteX36" fmla="*/ 155640 w 608270"/>
                <a:gd name="connsiteY36" fmla="*/ 11432 h 521831"/>
                <a:gd name="connsiteX37" fmla="*/ 168828 w 608270"/>
                <a:gd name="connsiteY37" fmla="*/ 24226 h 521831"/>
                <a:gd name="connsiteX38" fmla="*/ 168828 w 608270"/>
                <a:gd name="connsiteY38" fmla="*/ 35572 h 521831"/>
                <a:gd name="connsiteX39" fmla="*/ 80621 w 608270"/>
                <a:gd name="connsiteY39" fmla="*/ 102391 h 521831"/>
                <a:gd name="connsiteX40" fmla="*/ 80621 w 608270"/>
                <a:gd name="connsiteY40" fmla="*/ 24226 h 521831"/>
                <a:gd name="connsiteX41" fmla="*/ 93760 w 608270"/>
                <a:gd name="connsiteY41" fmla="*/ 11432 h 521831"/>
                <a:gd name="connsiteX42" fmla="*/ 260486 w 608270"/>
                <a:gd name="connsiteY42" fmla="*/ 0 h 521831"/>
                <a:gd name="connsiteX43" fmla="*/ 267252 w 608270"/>
                <a:gd name="connsiteY43" fmla="*/ 2220 h 521831"/>
                <a:gd name="connsiteX44" fmla="*/ 392661 w 608270"/>
                <a:gd name="connsiteY44" fmla="*/ 97735 h 521831"/>
                <a:gd name="connsiteX45" fmla="*/ 380676 w 608270"/>
                <a:gd name="connsiteY45" fmla="*/ 170470 h 521831"/>
                <a:gd name="connsiteX46" fmla="*/ 388747 w 608270"/>
                <a:gd name="connsiteY46" fmla="*/ 216128 h 521831"/>
                <a:gd name="connsiteX47" fmla="*/ 391888 w 608270"/>
                <a:gd name="connsiteY47" fmla="*/ 226505 h 521831"/>
                <a:gd name="connsiteX48" fmla="*/ 385557 w 608270"/>
                <a:gd name="connsiteY48" fmla="*/ 228966 h 521831"/>
                <a:gd name="connsiteX49" fmla="*/ 348345 w 608270"/>
                <a:gd name="connsiteY49" fmla="*/ 227325 h 521831"/>
                <a:gd name="connsiteX50" fmla="*/ 284360 w 608270"/>
                <a:gd name="connsiteY50" fmla="*/ 293689 h 521831"/>
                <a:gd name="connsiteX51" fmla="*/ 260100 w 608270"/>
                <a:gd name="connsiteY51" fmla="*/ 385584 h 521831"/>
                <a:gd name="connsiteX52" fmla="*/ 270297 w 608270"/>
                <a:gd name="connsiteY52" fmla="*/ 446397 h 521831"/>
                <a:gd name="connsiteX53" fmla="*/ 92018 w 608270"/>
                <a:gd name="connsiteY53" fmla="*/ 446397 h 521831"/>
                <a:gd name="connsiteX54" fmla="*/ 80613 w 608270"/>
                <a:gd name="connsiteY54" fmla="*/ 435200 h 521831"/>
                <a:gd name="connsiteX55" fmla="*/ 80613 w 608270"/>
                <a:gd name="connsiteY55" fmla="*/ 239246 h 521831"/>
                <a:gd name="connsiteX56" fmla="*/ 55289 w 608270"/>
                <a:gd name="connsiteY56" fmla="*/ 258600 h 521831"/>
                <a:gd name="connsiteX57" fmla="*/ 48572 w 608270"/>
                <a:gd name="connsiteY57" fmla="*/ 260917 h 521831"/>
                <a:gd name="connsiteX58" fmla="*/ 39679 w 608270"/>
                <a:gd name="connsiteY58" fmla="*/ 256573 h 521831"/>
                <a:gd name="connsiteX59" fmla="*/ 2323 w 608270"/>
                <a:gd name="connsiteY59" fmla="*/ 207730 h 521831"/>
                <a:gd name="connsiteX60" fmla="*/ 4352 w 608270"/>
                <a:gd name="connsiteY60" fmla="*/ 192092 h 521831"/>
                <a:gd name="connsiteX61" fmla="*/ 80613 w 608270"/>
                <a:gd name="connsiteY61" fmla="*/ 133885 h 521831"/>
                <a:gd name="connsiteX62" fmla="*/ 168858 w 608270"/>
                <a:gd name="connsiteY62" fmla="*/ 67088 h 521831"/>
                <a:gd name="connsiteX63" fmla="*/ 253865 w 608270"/>
                <a:gd name="connsiteY63" fmla="*/ 2317 h 521831"/>
                <a:gd name="connsiteX64" fmla="*/ 260486 w 608270"/>
                <a:gd name="connsiteY64" fmla="*/ 0 h 521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08270" h="521831">
                  <a:moveTo>
                    <a:pt x="448377" y="63932"/>
                  </a:moveTo>
                  <a:cubicBezTo>
                    <a:pt x="453356" y="63932"/>
                    <a:pt x="458238" y="67262"/>
                    <a:pt x="459156" y="73004"/>
                  </a:cubicBezTo>
                  <a:cubicBezTo>
                    <a:pt x="461960" y="90859"/>
                    <a:pt x="472207" y="113346"/>
                    <a:pt x="485887" y="137329"/>
                  </a:cubicBezTo>
                  <a:cubicBezTo>
                    <a:pt x="491349" y="146932"/>
                    <a:pt x="497343" y="156776"/>
                    <a:pt x="503675" y="166669"/>
                  </a:cubicBezTo>
                  <a:lnTo>
                    <a:pt x="503627" y="166669"/>
                  </a:lnTo>
                  <a:cubicBezTo>
                    <a:pt x="512714" y="180808"/>
                    <a:pt x="522672" y="195091"/>
                    <a:pt x="531711" y="208941"/>
                  </a:cubicBezTo>
                  <a:cubicBezTo>
                    <a:pt x="534949" y="212849"/>
                    <a:pt x="537270" y="216806"/>
                    <a:pt x="539977" y="220667"/>
                  </a:cubicBezTo>
                  <a:lnTo>
                    <a:pt x="540073" y="220667"/>
                  </a:lnTo>
                  <a:cubicBezTo>
                    <a:pt x="550321" y="235433"/>
                    <a:pt x="560182" y="249476"/>
                    <a:pt x="568592" y="261974"/>
                  </a:cubicBezTo>
                  <a:cubicBezTo>
                    <a:pt x="612966" y="327891"/>
                    <a:pt x="608229" y="385605"/>
                    <a:pt x="608036" y="385702"/>
                  </a:cubicBezTo>
                  <a:cubicBezTo>
                    <a:pt x="608036" y="442161"/>
                    <a:pt x="578888" y="491913"/>
                    <a:pt x="534804" y="520673"/>
                  </a:cubicBezTo>
                  <a:cubicBezTo>
                    <a:pt x="533693" y="521445"/>
                    <a:pt x="532484" y="521783"/>
                    <a:pt x="531324" y="521783"/>
                  </a:cubicBezTo>
                  <a:cubicBezTo>
                    <a:pt x="526925" y="521783"/>
                    <a:pt x="523252" y="517006"/>
                    <a:pt x="525572" y="512373"/>
                  </a:cubicBezTo>
                  <a:cubicBezTo>
                    <a:pt x="531663" y="500406"/>
                    <a:pt x="535046" y="486894"/>
                    <a:pt x="535046" y="472562"/>
                  </a:cubicBezTo>
                  <a:cubicBezTo>
                    <a:pt x="535046" y="472562"/>
                    <a:pt x="537656" y="440954"/>
                    <a:pt x="513343" y="404811"/>
                  </a:cubicBezTo>
                  <a:cubicBezTo>
                    <a:pt x="493573" y="375375"/>
                    <a:pt x="459543" y="330786"/>
                    <a:pt x="453791" y="303474"/>
                  </a:cubicBezTo>
                  <a:cubicBezTo>
                    <a:pt x="453163" y="300192"/>
                    <a:pt x="450311" y="298262"/>
                    <a:pt x="447410" y="298262"/>
                  </a:cubicBezTo>
                  <a:cubicBezTo>
                    <a:pt x="445622" y="298262"/>
                    <a:pt x="443785" y="298938"/>
                    <a:pt x="442528" y="300578"/>
                  </a:cubicBezTo>
                  <a:cubicBezTo>
                    <a:pt x="435423" y="309168"/>
                    <a:pt x="427495" y="321425"/>
                    <a:pt x="425320" y="334743"/>
                  </a:cubicBezTo>
                  <a:cubicBezTo>
                    <a:pt x="421308" y="358871"/>
                    <a:pt x="427930" y="379139"/>
                    <a:pt x="403858" y="394822"/>
                  </a:cubicBezTo>
                  <a:cubicBezTo>
                    <a:pt x="376644" y="412532"/>
                    <a:pt x="358131" y="439217"/>
                    <a:pt x="358131" y="472562"/>
                  </a:cubicBezTo>
                  <a:cubicBezTo>
                    <a:pt x="358131" y="486894"/>
                    <a:pt x="361563" y="500454"/>
                    <a:pt x="367702" y="512421"/>
                  </a:cubicBezTo>
                  <a:cubicBezTo>
                    <a:pt x="370071" y="517054"/>
                    <a:pt x="366349" y="521831"/>
                    <a:pt x="361950" y="521831"/>
                  </a:cubicBezTo>
                  <a:cubicBezTo>
                    <a:pt x="360790" y="521831"/>
                    <a:pt x="359630" y="521493"/>
                    <a:pt x="358470" y="520721"/>
                  </a:cubicBezTo>
                  <a:cubicBezTo>
                    <a:pt x="331159" y="502915"/>
                    <a:pt x="309552" y="476712"/>
                    <a:pt x="297033" y="446504"/>
                  </a:cubicBezTo>
                  <a:cubicBezTo>
                    <a:pt x="289444" y="427829"/>
                    <a:pt x="285190" y="407175"/>
                    <a:pt x="285190" y="385702"/>
                  </a:cubicBezTo>
                  <a:cubicBezTo>
                    <a:pt x="285190" y="327843"/>
                    <a:pt x="315691" y="277126"/>
                    <a:pt x="361515" y="248703"/>
                  </a:cubicBezTo>
                  <a:cubicBezTo>
                    <a:pt x="362868" y="247883"/>
                    <a:pt x="364318" y="247497"/>
                    <a:pt x="365768" y="247497"/>
                  </a:cubicBezTo>
                  <a:cubicBezTo>
                    <a:pt x="369249" y="247497"/>
                    <a:pt x="372536" y="249717"/>
                    <a:pt x="373599" y="253384"/>
                  </a:cubicBezTo>
                  <a:cubicBezTo>
                    <a:pt x="377176" y="265641"/>
                    <a:pt x="386940" y="272107"/>
                    <a:pt x="398541" y="272107"/>
                  </a:cubicBezTo>
                  <a:cubicBezTo>
                    <a:pt x="414734" y="272107"/>
                    <a:pt x="426190" y="257341"/>
                    <a:pt x="424547" y="241948"/>
                  </a:cubicBezTo>
                  <a:cubicBezTo>
                    <a:pt x="423000" y="227616"/>
                    <a:pt x="414009" y="215310"/>
                    <a:pt x="410529" y="201461"/>
                  </a:cubicBezTo>
                  <a:cubicBezTo>
                    <a:pt x="401151" y="164159"/>
                    <a:pt x="404873" y="123866"/>
                    <a:pt x="423967" y="90183"/>
                  </a:cubicBezTo>
                  <a:cubicBezTo>
                    <a:pt x="430782" y="78071"/>
                    <a:pt x="440111" y="67841"/>
                    <a:pt x="440208" y="67696"/>
                  </a:cubicBezTo>
                  <a:cubicBezTo>
                    <a:pt x="442432" y="65090"/>
                    <a:pt x="445429" y="63932"/>
                    <a:pt x="448377" y="63932"/>
                  </a:cubicBezTo>
                  <a:close/>
                  <a:moveTo>
                    <a:pt x="93760" y="11432"/>
                  </a:moveTo>
                  <a:lnTo>
                    <a:pt x="155640" y="11432"/>
                  </a:lnTo>
                  <a:cubicBezTo>
                    <a:pt x="162790" y="11432"/>
                    <a:pt x="168828" y="17177"/>
                    <a:pt x="168828" y="24226"/>
                  </a:cubicBezTo>
                  <a:lnTo>
                    <a:pt x="168828" y="35572"/>
                  </a:lnTo>
                  <a:lnTo>
                    <a:pt x="80621" y="102391"/>
                  </a:lnTo>
                  <a:lnTo>
                    <a:pt x="80621" y="24226"/>
                  </a:lnTo>
                  <a:cubicBezTo>
                    <a:pt x="80621" y="17081"/>
                    <a:pt x="86659" y="11432"/>
                    <a:pt x="93760" y="11432"/>
                  </a:cubicBezTo>
                  <a:close/>
                  <a:moveTo>
                    <a:pt x="260486" y="0"/>
                  </a:moveTo>
                  <a:cubicBezTo>
                    <a:pt x="262903" y="0"/>
                    <a:pt x="265271" y="676"/>
                    <a:pt x="267252" y="2220"/>
                  </a:cubicBezTo>
                  <a:lnTo>
                    <a:pt x="392661" y="97735"/>
                  </a:lnTo>
                  <a:cubicBezTo>
                    <a:pt x="383237" y="120709"/>
                    <a:pt x="379468" y="145662"/>
                    <a:pt x="380676" y="170470"/>
                  </a:cubicBezTo>
                  <a:cubicBezTo>
                    <a:pt x="381401" y="185577"/>
                    <a:pt x="383382" y="201938"/>
                    <a:pt x="388747" y="216128"/>
                  </a:cubicBezTo>
                  <a:cubicBezTo>
                    <a:pt x="389955" y="219410"/>
                    <a:pt x="392129" y="222837"/>
                    <a:pt x="391888" y="226505"/>
                  </a:cubicBezTo>
                  <a:cubicBezTo>
                    <a:pt x="391646" y="230028"/>
                    <a:pt x="388215" y="231379"/>
                    <a:pt x="385557" y="228966"/>
                  </a:cubicBezTo>
                  <a:cubicBezTo>
                    <a:pt x="376036" y="220086"/>
                    <a:pt x="358784" y="220858"/>
                    <a:pt x="348345" y="227325"/>
                  </a:cubicBezTo>
                  <a:cubicBezTo>
                    <a:pt x="321862" y="243735"/>
                    <a:pt x="299728" y="266661"/>
                    <a:pt x="284360" y="293689"/>
                  </a:cubicBezTo>
                  <a:cubicBezTo>
                    <a:pt x="268509" y="321537"/>
                    <a:pt x="260100" y="353343"/>
                    <a:pt x="260100" y="385584"/>
                  </a:cubicBezTo>
                  <a:cubicBezTo>
                    <a:pt x="260100" y="406289"/>
                    <a:pt x="263579" y="427091"/>
                    <a:pt x="270297" y="446397"/>
                  </a:cubicBezTo>
                  <a:lnTo>
                    <a:pt x="92018" y="446397"/>
                  </a:lnTo>
                  <a:cubicBezTo>
                    <a:pt x="85832" y="446397"/>
                    <a:pt x="80613" y="441378"/>
                    <a:pt x="80613" y="435200"/>
                  </a:cubicBezTo>
                  <a:lnTo>
                    <a:pt x="80613" y="239246"/>
                  </a:lnTo>
                  <a:lnTo>
                    <a:pt x="55289" y="258600"/>
                  </a:lnTo>
                  <a:cubicBezTo>
                    <a:pt x="53211" y="260145"/>
                    <a:pt x="50940" y="260917"/>
                    <a:pt x="48572" y="260917"/>
                  </a:cubicBezTo>
                  <a:cubicBezTo>
                    <a:pt x="45237" y="260917"/>
                    <a:pt x="41854" y="259469"/>
                    <a:pt x="39679" y="256573"/>
                  </a:cubicBezTo>
                  <a:lnTo>
                    <a:pt x="2323" y="207730"/>
                  </a:lnTo>
                  <a:cubicBezTo>
                    <a:pt x="-1447" y="202807"/>
                    <a:pt x="-529" y="195809"/>
                    <a:pt x="4352" y="192092"/>
                  </a:cubicBezTo>
                  <a:lnTo>
                    <a:pt x="80613" y="133885"/>
                  </a:lnTo>
                  <a:lnTo>
                    <a:pt x="168858" y="67088"/>
                  </a:lnTo>
                  <a:lnTo>
                    <a:pt x="253865" y="2317"/>
                  </a:lnTo>
                  <a:cubicBezTo>
                    <a:pt x="255847" y="772"/>
                    <a:pt x="258118" y="0"/>
                    <a:pt x="2604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81" name="图片 8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487" y="1915884"/>
            <a:ext cx="2306834" cy="44236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4913625" y="742935"/>
            <a:ext cx="236475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400" b="1" dirty="0" smtClean="0">
                <a:solidFill>
                  <a:srgbClr val="C00000"/>
                </a:solidFill>
                <a:cs typeface="+mn-ea"/>
                <a:sym typeface="+mn-lt"/>
              </a:rPr>
              <a:t>燃烧三要素</a:t>
            </a:r>
            <a:endParaRPr lang="zh-CN" altLang="en-US" sz="3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473222" y="3348081"/>
            <a:ext cx="6220181" cy="1016153"/>
            <a:chOff x="3620213" y="3030581"/>
            <a:chExt cx="6220181" cy="1016153"/>
          </a:xfrm>
        </p:grpSpPr>
        <p:sp>
          <p:nvSpPr>
            <p:cNvPr id="4" name="î$ľïḓê"/>
            <p:cNvSpPr/>
            <p:nvPr/>
          </p:nvSpPr>
          <p:spPr>
            <a:xfrm rot="16200000">
              <a:off x="6248234" y="402560"/>
              <a:ext cx="964139" cy="6220181"/>
            </a:xfrm>
            <a:prstGeom prst="roundRect">
              <a:avLst>
                <a:gd name="adj" fmla="val 7606"/>
              </a:avLst>
            </a:prstGeom>
            <a:noFill/>
            <a:ln w="25400" cap="rnd">
              <a:solidFill>
                <a:srgbClr val="C30D0C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ï$ļiḋé"/>
            <p:cNvSpPr/>
            <p:nvPr/>
          </p:nvSpPr>
          <p:spPr>
            <a:xfrm>
              <a:off x="3907666" y="3065610"/>
              <a:ext cx="5881925" cy="981124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凡是能帮助和支持可燃物燃烧的物质</a:t>
              </a:r>
              <a:r>
                <a:rPr lang="en-US" altLang="zh-CN" dirty="0">
                  <a:cs typeface="+mn-ea"/>
                  <a:sym typeface="+mn-lt"/>
                </a:rPr>
                <a:t>,</a:t>
              </a:r>
              <a:r>
                <a:rPr lang="zh-CN" altLang="en-US" dirty="0">
                  <a:cs typeface="+mn-ea"/>
                  <a:sym typeface="+mn-lt"/>
                </a:rPr>
                <a:t>即能与可燃物发生氧化反应的物质称为助燃</a:t>
              </a:r>
              <a:r>
                <a:rPr lang="zh-CN" altLang="en-US" dirty="0" smtClean="0">
                  <a:cs typeface="+mn-ea"/>
                  <a:sym typeface="+mn-lt"/>
                </a:rPr>
                <a:t>物</a:t>
              </a:r>
              <a:r>
                <a:rPr lang="en-US" altLang="zh-CN" dirty="0" smtClean="0">
                  <a:cs typeface="+mn-ea"/>
                  <a:sym typeface="+mn-lt"/>
                </a:rPr>
                <a:t>;</a:t>
              </a:r>
              <a:endPara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473223" y="1818662"/>
            <a:ext cx="6220180" cy="964139"/>
            <a:chOff x="3620214" y="1603690"/>
            <a:chExt cx="6220180" cy="964139"/>
          </a:xfrm>
        </p:grpSpPr>
        <p:sp>
          <p:nvSpPr>
            <p:cNvPr id="7" name="î$ľïḓê"/>
            <p:cNvSpPr/>
            <p:nvPr/>
          </p:nvSpPr>
          <p:spPr>
            <a:xfrm rot="16200000">
              <a:off x="6248234" y="-1024330"/>
              <a:ext cx="964139" cy="6220180"/>
            </a:xfrm>
            <a:prstGeom prst="roundRect">
              <a:avLst>
                <a:gd name="adj" fmla="val 7606"/>
              </a:avLst>
            </a:prstGeom>
            <a:noFill/>
            <a:ln w="25400" cap="rnd">
              <a:solidFill>
                <a:srgbClr val="C30D0C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ï$ļiḋé"/>
            <p:cNvSpPr/>
            <p:nvPr/>
          </p:nvSpPr>
          <p:spPr>
            <a:xfrm>
              <a:off x="3907666" y="1626339"/>
              <a:ext cx="5881925" cy="546043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凡是能与空气中的氧或其他氧化剂起化学反应的物质称为可燃物物</a:t>
              </a:r>
              <a:r>
                <a:rPr lang="en-US" altLang="zh-CN" dirty="0" smtClean="0">
                  <a:cs typeface="+mn-ea"/>
                  <a:sym typeface="+mn-lt"/>
                </a:rPr>
                <a:t>;</a:t>
              </a:r>
              <a:endPara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73222" y="4958399"/>
            <a:ext cx="6220181" cy="964139"/>
            <a:chOff x="3620213" y="4457471"/>
            <a:chExt cx="6220181" cy="964139"/>
          </a:xfrm>
        </p:grpSpPr>
        <p:sp>
          <p:nvSpPr>
            <p:cNvPr id="10" name="î$ľïḓê"/>
            <p:cNvSpPr/>
            <p:nvPr/>
          </p:nvSpPr>
          <p:spPr>
            <a:xfrm rot="16200000">
              <a:off x="6248234" y="1829450"/>
              <a:ext cx="964139" cy="6220181"/>
            </a:xfrm>
            <a:prstGeom prst="roundRect">
              <a:avLst>
                <a:gd name="adj" fmla="val 7606"/>
              </a:avLst>
            </a:prstGeom>
            <a:noFill/>
            <a:ln w="25400" cap="rnd">
              <a:solidFill>
                <a:srgbClr val="C30D0C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ï$ļiḋé"/>
            <p:cNvSpPr/>
            <p:nvPr/>
          </p:nvSpPr>
          <p:spPr>
            <a:xfrm>
              <a:off x="3907666" y="4457471"/>
              <a:ext cx="5837475" cy="546043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凡能引起可燃物与助燃物发生燃烧反应的能量来源称作着火源。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339750" y="1488003"/>
            <a:ext cx="2964236" cy="1434336"/>
            <a:chOff x="486741" y="1273031"/>
            <a:chExt cx="2964236" cy="1434336"/>
          </a:xfrm>
        </p:grpSpPr>
        <p:grpSp>
          <p:nvGrpSpPr>
            <p:cNvPr id="13" name="组合 12"/>
            <p:cNvGrpSpPr/>
            <p:nvPr/>
          </p:nvGrpSpPr>
          <p:grpSpPr>
            <a:xfrm>
              <a:off x="655976" y="1603691"/>
              <a:ext cx="2795001" cy="964138"/>
              <a:chOff x="655976" y="1603691"/>
              <a:chExt cx="2795001" cy="964138"/>
            </a:xfrm>
          </p:grpSpPr>
          <p:sp>
            <p:nvSpPr>
              <p:cNvPr id="15" name="ï$liďe"/>
              <p:cNvSpPr/>
              <p:nvPr/>
            </p:nvSpPr>
            <p:spPr>
              <a:xfrm rot="16200000">
                <a:off x="1571408" y="688259"/>
                <a:ext cx="964138" cy="2795001"/>
              </a:xfrm>
              <a:prstGeom prst="roundRect">
                <a:avLst>
                  <a:gd name="adj" fmla="val 7606"/>
                </a:avLst>
              </a:prstGeom>
              <a:solidFill>
                <a:srgbClr val="C00000"/>
              </a:solidFill>
              <a:ln w="22225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iṡḷiḍé"/>
              <p:cNvSpPr txBox="1"/>
              <p:nvPr/>
            </p:nvSpPr>
            <p:spPr>
              <a:xfrm>
                <a:off x="1641831" y="1793373"/>
                <a:ext cx="15840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3200" b="1">
                    <a:solidFill>
                      <a:schemeClr val="bg1"/>
                    </a:solidFill>
                    <a:cs typeface="+mn-ea"/>
                    <a:sym typeface="+mn-lt"/>
                  </a:rPr>
                  <a:t>可燃物</a:t>
                </a:r>
                <a:endParaRPr lang="en-US" altLang="zh-CN" sz="3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741" y="1273031"/>
              <a:ext cx="1434336" cy="1434336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1297864" y="3024867"/>
            <a:ext cx="3006123" cy="1426891"/>
            <a:chOff x="444855" y="2707367"/>
            <a:chExt cx="3006123" cy="1426891"/>
          </a:xfrm>
        </p:grpSpPr>
        <p:grpSp>
          <p:nvGrpSpPr>
            <p:cNvPr id="18" name="组合 17"/>
            <p:cNvGrpSpPr/>
            <p:nvPr/>
          </p:nvGrpSpPr>
          <p:grpSpPr>
            <a:xfrm>
              <a:off x="655976" y="3030583"/>
              <a:ext cx="2795002" cy="964138"/>
              <a:chOff x="655976" y="3030583"/>
              <a:chExt cx="2795002" cy="964138"/>
            </a:xfrm>
          </p:grpSpPr>
          <p:sp>
            <p:nvSpPr>
              <p:cNvPr id="20" name="ï$liďe"/>
              <p:cNvSpPr/>
              <p:nvPr/>
            </p:nvSpPr>
            <p:spPr>
              <a:xfrm rot="16200000">
                <a:off x="1571408" y="2115151"/>
                <a:ext cx="964138" cy="2795002"/>
              </a:xfrm>
              <a:prstGeom prst="roundRect">
                <a:avLst>
                  <a:gd name="adj" fmla="val 7606"/>
                </a:avLst>
              </a:prstGeom>
              <a:solidFill>
                <a:srgbClr val="C00000"/>
              </a:solidFill>
              <a:ln w="22225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iṡḷiḍé"/>
              <p:cNvSpPr txBox="1"/>
              <p:nvPr/>
            </p:nvSpPr>
            <p:spPr>
              <a:xfrm>
                <a:off x="1641831" y="3220264"/>
                <a:ext cx="15840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3200" b="1">
                    <a:solidFill>
                      <a:schemeClr val="bg1"/>
                    </a:solidFill>
                    <a:cs typeface="+mn-ea"/>
                    <a:sym typeface="+mn-lt"/>
                  </a:rPr>
                  <a:t>助燃物</a:t>
                </a:r>
                <a:endParaRPr lang="en-US" altLang="zh-CN" sz="3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855" y="2707367"/>
              <a:ext cx="1426891" cy="1426891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1297864" y="4642631"/>
            <a:ext cx="3006122" cy="1426891"/>
            <a:chOff x="444855" y="4141703"/>
            <a:chExt cx="3006122" cy="1426891"/>
          </a:xfrm>
        </p:grpSpPr>
        <p:grpSp>
          <p:nvGrpSpPr>
            <p:cNvPr id="23" name="组合 22"/>
            <p:cNvGrpSpPr/>
            <p:nvPr/>
          </p:nvGrpSpPr>
          <p:grpSpPr>
            <a:xfrm>
              <a:off x="655976" y="4457473"/>
              <a:ext cx="2795001" cy="964138"/>
              <a:chOff x="655976" y="4457473"/>
              <a:chExt cx="2795001" cy="964138"/>
            </a:xfrm>
          </p:grpSpPr>
          <p:sp>
            <p:nvSpPr>
              <p:cNvPr id="25" name="ï$liďe"/>
              <p:cNvSpPr/>
              <p:nvPr/>
            </p:nvSpPr>
            <p:spPr>
              <a:xfrm rot="16200000">
                <a:off x="1571408" y="3542041"/>
                <a:ext cx="964138" cy="2795001"/>
              </a:xfrm>
              <a:prstGeom prst="roundRect">
                <a:avLst>
                  <a:gd name="adj" fmla="val 7606"/>
                </a:avLst>
              </a:prstGeom>
              <a:solidFill>
                <a:srgbClr val="C00000"/>
              </a:solidFill>
              <a:ln w="22225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iṡḷiḍé"/>
              <p:cNvSpPr txBox="1"/>
              <p:nvPr/>
            </p:nvSpPr>
            <p:spPr>
              <a:xfrm>
                <a:off x="1641831" y="4647154"/>
                <a:ext cx="15840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3200" b="1">
                    <a:solidFill>
                      <a:schemeClr val="bg1"/>
                    </a:solidFill>
                    <a:cs typeface="+mn-ea"/>
                    <a:sym typeface="+mn-lt"/>
                  </a:rPr>
                  <a:t>着火源</a:t>
                </a:r>
                <a:endParaRPr lang="en-US" altLang="zh-CN" sz="3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855" y="4141703"/>
              <a:ext cx="1426891" cy="142689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99"/>
                            </p:stCondLst>
                            <p:childTnLst>
                              <p:par>
                                <p:cTn id="1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99"/>
                            </p:stCondLst>
                            <p:childTnLst>
                              <p:par>
                                <p:cTn id="1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99"/>
                            </p:stCondLst>
                            <p:childTnLst>
                              <p:par>
                                <p:cTn id="2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3605575" y="742935"/>
            <a:ext cx="498085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400" b="1" dirty="0">
                <a:solidFill>
                  <a:srgbClr val="C00000"/>
                </a:solidFill>
                <a:cs typeface="+mn-ea"/>
                <a:sym typeface="+mn-lt"/>
              </a:rPr>
              <a:t>火灾致人死亡的主要原因</a:t>
            </a:r>
            <a:endParaRPr lang="zh-CN" altLang="en-US" sz="3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84" b="1812"/>
          <a:stretch>
            <a:fillRect/>
          </a:stretch>
        </p:blipFill>
        <p:spPr>
          <a:xfrm>
            <a:off x="1346200" y="1871689"/>
            <a:ext cx="9499600" cy="1817824"/>
          </a:xfrm>
          <a:custGeom>
            <a:avLst/>
            <a:gdLst>
              <a:gd name="connsiteX0" fmla="*/ 328090 w 10287000"/>
              <a:gd name="connsiteY0" fmla="*/ 0 h 1968500"/>
              <a:gd name="connsiteX1" fmla="*/ 9958910 w 10287000"/>
              <a:gd name="connsiteY1" fmla="*/ 0 h 1968500"/>
              <a:gd name="connsiteX2" fmla="*/ 10287000 w 10287000"/>
              <a:gd name="connsiteY2" fmla="*/ 328090 h 1968500"/>
              <a:gd name="connsiteX3" fmla="*/ 10287000 w 10287000"/>
              <a:gd name="connsiteY3" fmla="*/ 1640410 h 1968500"/>
              <a:gd name="connsiteX4" fmla="*/ 9958910 w 10287000"/>
              <a:gd name="connsiteY4" fmla="*/ 1968500 h 1968500"/>
              <a:gd name="connsiteX5" fmla="*/ 328090 w 10287000"/>
              <a:gd name="connsiteY5" fmla="*/ 1968500 h 1968500"/>
              <a:gd name="connsiteX6" fmla="*/ 0 w 10287000"/>
              <a:gd name="connsiteY6" fmla="*/ 1640410 h 1968500"/>
              <a:gd name="connsiteX7" fmla="*/ 0 w 10287000"/>
              <a:gd name="connsiteY7" fmla="*/ 328090 h 1968500"/>
              <a:gd name="connsiteX8" fmla="*/ 328090 w 10287000"/>
              <a:gd name="connsiteY8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87000" h="1968500">
                <a:moveTo>
                  <a:pt x="328090" y="0"/>
                </a:moveTo>
                <a:lnTo>
                  <a:pt x="9958910" y="0"/>
                </a:lnTo>
                <a:cubicBezTo>
                  <a:pt x="10140109" y="0"/>
                  <a:pt x="10287000" y="146891"/>
                  <a:pt x="10287000" y="328090"/>
                </a:cubicBezTo>
                <a:lnTo>
                  <a:pt x="10287000" y="1640410"/>
                </a:lnTo>
                <a:cubicBezTo>
                  <a:pt x="10287000" y="1821609"/>
                  <a:pt x="10140109" y="1968500"/>
                  <a:pt x="9958910" y="1968500"/>
                </a:cubicBezTo>
                <a:lnTo>
                  <a:pt x="328090" y="1968500"/>
                </a:lnTo>
                <a:cubicBezTo>
                  <a:pt x="146891" y="1968500"/>
                  <a:pt x="0" y="1821609"/>
                  <a:pt x="0" y="1640410"/>
                </a:cubicBezTo>
                <a:lnTo>
                  <a:pt x="0" y="328090"/>
                </a:lnTo>
                <a:cubicBezTo>
                  <a:pt x="0" y="146891"/>
                  <a:pt x="146891" y="0"/>
                  <a:pt x="328090" y="0"/>
                </a:cubicBezTo>
                <a:close/>
              </a:path>
            </a:pathLst>
          </a:custGeom>
        </p:spPr>
      </p:pic>
      <p:grpSp>
        <p:nvGrpSpPr>
          <p:cNvPr id="28" name="组合 27"/>
          <p:cNvGrpSpPr/>
          <p:nvPr/>
        </p:nvGrpSpPr>
        <p:grpSpPr>
          <a:xfrm>
            <a:off x="1980342" y="3209106"/>
            <a:ext cx="912868" cy="912864"/>
            <a:chOff x="1980342" y="3044006"/>
            <a:chExt cx="912868" cy="912864"/>
          </a:xfrm>
        </p:grpSpPr>
        <p:sp>
          <p:nvSpPr>
            <p:cNvPr id="29" name="椭圆 28"/>
            <p:cNvSpPr/>
            <p:nvPr/>
          </p:nvSpPr>
          <p:spPr>
            <a:xfrm>
              <a:off x="1980342" y="3044006"/>
              <a:ext cx="912868" cy="912864"/>
            </a:xfrm>
            <a:prstGeom prst="ellipse">
              <a:avLst/>
            </a:prstGeom>
            <a:gradFill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45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2315" y="3284995"/>
              <a:ext cx="748923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>
                  <a:solidFill>
                    <a:schemeClr val="bg1"/>
                  </a:solidFill>
                  <a:cs typeface="+mn-ea"/>
                  <a:sym typeface="+mn-lt"/>
                </a:rPr>
                <a:t>缺氧</a:t>
              </a:r>
              <a:endParaRPr lang="zh-CN" altLang="en-US" sz="2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418742" y="3209106"/>
            <a:ext cx="912868" cy="912864"/>
            <a:chOff x="1980342" y="3044006"/>
            <a:chExt cx="912868" cy="912864"/>
          </a:xfrm>
        </p:grpSpPr>
        <p:sp>
          <p:nvSpPr>
            <p:cNvPr id="32" name="椭圆 31"/>
            <p:cNvSpPr/>
            <p:nvPr/>
          </p:nvSpPr>
          <p:spPr>
            <a:xfrm>
              <a:off x="1980342" y="3044006"/>
              <a:ext cx="912868" cy="912864"/>
            </a:xfrm>
            <a:prstGeom prst="ellipse">
              <a:avLst/>
            </a:prstGeom>
            <a:gradFill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45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062315" y="3208050"/>
              <a:ext cx="83089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smtClean="0">
                  <a:solidFill>
                    <a:schemeClr val="bg1"/>
                  </a:solidFill>
                  <a:cs typeface="+mn-ea"/>
                  <a:sym typeface="+mn-lt"/>
                </a:rPr>
                <a:t>吸入有毒气体</a:t>
              </a:r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857142" y="3209106"/>
            <a:ext cx="912868" cy="912864"/>
            <a:chOff x="1980342" y="3044006"/>
            <a:chExt cx="912868" cy="912864"/>
          </a:xfrm>
        </p:grpSpPr>
        <p:sp>
          <p:nvSpPr>
            <p:cNvPr id="35" name="椭圆 34"/>
            <p:cNvSpPr/>
            <p:nvPr/>
          </p:nvSpPr>
          <p:spPr>
            <a:xfrm>
              <a:off x="1980342" y="3044006"/>
              <a:ext cx="912868" cy="912864"/>
            </a:xfrm>
            <a:prstGeom prst="ellipse">
              <a:avLst/>
            </a:prstGeom>
            <a:gradFill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45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113610" y="317727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cs typeface="+mn-ea"/>
                  <a:sym typeface="+mn-lt"/>
                </a:rPr>
                <a:t>吸入</a:t>
              </a:r>
              <a:endParaRPr lang="en-US" altLang="zh-CN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热气</a:t>
              </a: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295542" y="3209106"/>
            <a:ext cx="912868" cy="912864"/>
            <a:chOff x="1980342" y="3044006"/>
            <a:chExt cx="912868" cy="912864"/>
          </a:xfrm>
        </p:grpSpPr>
        <p:sp>
          <p:nvSpPr>
            <p:cNvPr id="38" name="椭圆 37"/>
            <p:cNvSpPr/>
            <p:nvPr/>
          </p:nvSpPr>
          <p:spPr>
            <a:xfrm>
              <a:off x="1980342" y="3044006"/>
              <a:ext cx="912868" cy="912864"/>
            </a:xfrm>
            <a:prstGeom prst="ellipse">
              <a:avLst/>
            </a:prstGeom>
            <a:gradFill>
              <a:gsLst>
                <a:gs pos="0">
                  <a:srgbClr val="D9655B"/>
                </a:gs>
                <a:gs pos="100000">
                  <a:srgbClr val="C30D0C"/>
                </a:gs>
              </a:gsLst>
              <a:lin ang="45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062315" y="3284995"/>
              <a:ext cx="748923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smtClean="0">
                  <a:solidFill>
                    <a:schemeClr val="bg1"/>
                  </a:solidFill>
                  <a:cs typeface="+mn-ea"/>
                  <a:sym typeface="+mn-lt"/>
                </a:rPr>
                <a:t>烧伤</a:t>
              </a:r>
              <a:endParaRPr lang="zh-CN" altLang="en-US" sz="2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1509792" y="4470071"/>
            <a:ext cx="1853967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mtClean="0">
                <a:cs typeface="+mn-ea"/>
                <a:sym typeface="+mn-lt"/>
              </a:rPr>
              <a:t>由于燃烧氧气被消耗，火灾中的烟有时呈低氧状态。 </a:t>
            </a:r>
            <a:endParaRPr lang="en-US" altLang="zh-CN" sz="1600" dirty="0"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948192" y="4470071"/>
            <a:ext cx="1853967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mtClean="0">
                <a:cs typeface="+mn-ea"/>
                <a:sym typeface="+mn-lt"/>
              </a:rPr>
              <a:t>燃烧会产生有毒气体，</a:t>
            </a:r>
            <a:r>
              <a:rPr lang="zh-CN" altLang="en-US" sz="1600">
                <a:cs typeface="+mn-ea"/>
                <a:sym typeface="+mn-lt"/>
              </a:rPr>
              <a:t>特别是一氧化碳。</a:t>
            </a:r>
            <a:endParaRPr lang="en-US" altLang="zh-CN" sz="1600" dirty="0"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319786" y="4470071"/>
            <a:ext cx="1872236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>
                <a:cs typeface="+mn-ea"/>
                <a:sym typeface="+mn-lt"/>
              </a:rPr>
              <a:t>火灾中受到火焰的直接烘烤，就会吸入高温的热气，从而导致</a:t>
            </a:r>
            <a:r>
              <a:rPr lang="zh-CN" altLang="en-US" sz="1600" smtClean="0">
                <a:cs typeface="+mn-ea"/>
                <a:sym typeface="+mn-lt"/>
              </a:rPr>
              <a:t>窒息死亡</a:t>
            </a:r>
            <a:r>
              <a:rPr lang="zh-CN" altLang="en-US" sz="1600">
                <a:cs typeface="+mn-ea"/>
                <a:sym typeface="+mn-lt"/>
              </a:rPr>
              <a:t>。 </a:t>
            </a:r>
            <a:endParaRPr lang="en-US" altLang="zh-CN" sz="1600" dirty="0"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758186" y="4470071"/>
            <a:ext cx="1853967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>
                <a:cs typeface="+mn-ea"/>
                <a:sym typeface="+mn-lt"/>
              </a:rPr>
              <a:t>由于火焰或热气流损伤大面积皮肤，引起各种并发症而致人死亡。</a:t>
            </a:r>
            <a:endParaRPr lang="en-US" altLang="zh-CN" sz="16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40" grpId="0"/>
      <p:bldP spid="41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2000"/>
            <a:ext cx="12192000" cy="1073150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447" y="4802525"/>
            <a:ext cx="3018553" cy="20554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401716" y="4531300"/>
            <a:ext cx="3500516" cy="2470106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95" t="38996" r="7045" b="38134"/>
          <a:stretch>
            <a:fillRect/>
          </a:stretch>
        </p:blipFill>
        <p:spPr>
          <a:xfrm>
            <a:off x="1937774" y="5628582"/>
            <a:ext cx="2311400" cy="1568449"/>
          </a:xfrm>
          <a:prstGeom prst="rect">
            <a:avLst/>
          </a:prstGeom>
        </p:spPr>
      </p:pic>
      <p:sp>
        <p:nvSpPr>
          <p:cNvPr id="46" name="PA-102278"/>
          <p:cNvSpPr/>
          <p:nvPr>
            <p:custDataLst>
              <p:tags r:id="rId5"/>
            </p:custDataLst>
          </p:nvPr>
        </p:nvSpPr>
        <p:spPr>
          <a:xfrm>
            <a:off x="2482031" y="2619318"/>
            <a:ext cx="7227939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zh-CN" altLang="en-US" sz="6000" b="1" spc="600" dirty="0">
                <a:gradFill>
                  <a:gsLst>
                    <a:gs pos="0">
                      <a:srgbClr val="F9C67B"/>
                    </a:gs>
                    <a:gs pos="100000">
                      <a:srgbClr val="FFF5BF"/>
                    </a:gs>
                  </a:gsLst>
                  <a:lin ang="6000000" scaled="0"/>
                </a:gradFill>
                <a:effectLst>
                  <a:outerShdw blurRad="76200" dist="38100" dir="5400000" sx="101000" sy="101000" algn="t" rotWithShape="0">
                    <a:prstClr val="black">
                      <a:alpha val="20000"/>
                    </a:prstClr>
                  </a:outerShdw>
                </a:effectLst>
                <a:cs typeface="+mn-ea"/>
                <a:sym typeface="+mn-lt"/>
              </a:rPr>
              <a:t>发生火灾时怎么办</a:t>
            </a:r>
            <a:endParaRPr lang="zh-CN" altLang="en-US" sz="6000" b="1" spc="600" dirty="0">
              <a:gradFill>
                <a:gsLst>
                  <a:gs pos="0">
                    <a:srgbClr val="F9C67B"/>
                  </a:gs>
                  <a:gs pos="100000">
                    <a:srgbClr val="FFF5BF"/>
                  </a:gs>
                </a:gsLst>
                <a:lin ang="6000000" scaled="0"/>
              </a:gradFill>
              <a:effectLst>
                <a:outerShdw blurRad="76200" dist="38100" dir="5400000" sx="101000" sy="101000" algn="t" rotWithShape="0">
                  <a:prstClr val="black">
                    <a:alpha val="20000"/>
                  </a:prst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47" name="PA-102279"/>
          <p:cNvGrpSpPr/>
          <p:nvPr>
            <p:custDataLst>
              <p:tags r:id="rId6"/>
            </p:custDataLst>
          </p:nvPr>
        </p:nvGrpSpPr>
        <p:grpSpPr>
          <a:xfrm>
            <a:off x="4794250" y="1499398"/>
            <a:ext cx="2603500" cy="922470"/>
            <a:chOff x="4794250" y="1884630"/>
            <a:chExt cx="2603500" cy="922470"/>
          </a:xfrm>
        </p:grpSpPr>
        <p:grpSp>
          <p:nvGrpSpPr>
            <p:cNvPr id="48" name="组合 47"/>
            <p:cNvGrpSpPr/>
            <p:nvPr/>
          </p:nvGrpSpPr>
          <p:grpSpPr>
            <a:xfrm>
              <a:off x="4794250" y="1884630"/>
              <a:ext cx="2603500" cy="707886"/>
              <a:chOff x="4794250" y="1866109"/>
              <a:chExt cx="2603500" cy="707886"/>
            </a:xfrm>
          </p:grpSpPr>
          <p:sp>
            <p:nvSpPr>
              <p:cNvPr id="50" name="PA-圆角矩形 27"/>
              <p:cNvSpPr/>
              <p:nvPr>
                <p:custDataLst>
                  <p:tags r:id="rId7"/>
                </p:custDataLst>
              </p:nvPr>
            </p:nvSpPr>
            <p:spPr>
              <a:xfrm>
                <a:off x="4794250" y="1866109"/>
                <a:ext cx="2603500" cy="707886"/>
              </a:xfrm>
              <a:prstGeom prst="roundRect">
                <a:avLst>
                  <a:gd name="adj" fmla="val 25071"/>
                </a:avLst>
              </a:prstGeom>
              <a:solidFill>
                <a:srgbClr val="F6D4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PA-文本框 28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5105985" y="1904581"/>
                <a:ext cx="1980030" cy="630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3500" b="1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第</a:t>
                </a:r>
                <a:r>
                  <a:rPr lang="zh-CN" altLang="en-US" sz="3500" b="1" dirty="0">
                    <a:solidFill>
                      <a:srgbClr val="C00000"/>
                    </a:solidFill>
                    <a:cs typeface="+mn-ea"/>
                    <a:sym typeface="+mn-lt"/>
                  </a:rPr>
                  <a:t>二</a:t>
                </a:r>
                <a:r>
                  <a:rPr lang="zh-CN" altLang="en-US" sz="3500" b="1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部</a:t>
                </a:r>
                <a:r>
                  <a:rPr lang="zh-CN" altLang="en-US" sz="3500" b="1" dirty="0">
                    <a:solidFill>
                      <a:srgbClr val="C00000"/>
                    </a:solidFill>
                    <a:cs typeface="+mn-ea"/>
                    <a:sym typeface="+mn-lt"/>
                  </a:rPr>
                  <a:t>分</a:t>
                </a:r>
                <a:endParaRPr lang="zh-CN" altLang="en-US" sz="3500" b="1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9" name="PA-等腰三角形 26"/>
            <p:cNvSpPr/>
            <p:nvPr>
              <p:custDataLst>
                <p:tags r:id="rId9"/>
              </p:custDataLst>
            </p:nvPr>
          </p:nvSpPr>
          <p:spPr>
            <a:xfrm rot="10800000">
              <a:off x="5959348" y="2571493"/>
              <a:ext cx="273304" cy="235607"/>
            </a:xfrm>
            <a:prstGeom prst="triangle">
              <a:avLst/>
            </a:prstGeom>
            <a:solidFill>
              <a:srgbClr val="F6D4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2" name="PA-102280"/>
          <p:cNvSpPr txBox="1"/>
          <p:nvPr>
            <p:custDataLst>
              <p:tags r:id="rId10"/>
            </p:custDataLst>
          </p:nvPr>
        </p:nvSpPr>
        <p:spPr>
          <a:xfrm>
            <a:off x="3658005" y="3748753"/>
            <a:ext cx="4875989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>
              <a:lnSpc>
                <a:spcPct val="120000"/>
              </a:lnSpc>
              <a:defRPr/>
            </a:pP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隐患险于明火  防范胜于救灾</a:t>
            </a: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50"/>
                            </p:stCondLst>
                            <p:childTnLst>
                              <p:par>
                                <p:cTn id="3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2" grpId="0"/>
    </p:bldLst>
  </p:timing>
</p:sld>
</file>

<file path=ppt/tags/tag1.xml><?xml version="1.0" encoding="utf-8"?>
<p:tagLst xmlns:p="http://schemas.openxmlformats.org/presentationml/2006/main">
  <p:tag name="PA" val="v5.2.5"/>
</p:tagLst>
</file>

<file path=ppt/tags/tag10.xml><?xml version="1.0" encoding="utf-8"?>
<p:tagLst xmlns:p="http://schemas.openxmlformats.org/presentationml/2006/main">
  <p:tag name="PA" val="v5.2.8"/>
</p:tagLst>
</file>

<file path=ppt/tags/tag11.xml><?xml version="1.0" encoding="utf-8"?>
<p:tagLst xmlns:p="http://schemas.openxmlformats.org/presentationml/2006/main">
  <p:tag name="PA" val="v5.2.8"/>
</p:tagLst>
</file>

<file path=ppt/tags/tag12.xml><?xml version="1.0" encoding="utf-8"?>
<p:tagLst xmlns:p="http://schemas.openxmlformats.org/presentationml/2006/main">
  <p:tag name="PA" val="v5.2.8"/>
</p:tagLst>
</file>

<file path=ppt/tags/tag13.xml><?xml version="1.0" encoding="utf-8"?>
<p:tagLst xmlns:p="http://schemas.openxmlformats.org/presentationml/2006/main">
  <p:tag name="PA" val="v5.2.8"/>
</p:tagLst>
</file>

<file path=ppt/tags/tag14.xml><?xml version="1.0" encoding="utf-8"?>
<p:tagLst xmlns:p="http://schemas.openxmlformats.org/presentationml/2006/main">
  <p:tag name="PA" val="v5.2.8"/>
</p:tagLst>
</file>

<file path=ppt/tags/tag15.xml><?xml version="1.0" encoding="utf-8"?>
<p:tagLst xmlns:p="http://schemas.openxmlformats.org/presentationml/2006/main">
  <p:tag name="PA" val="v5.2.8"/>
</p:tagLst>
</file>

<file path=ppt/tags/tag16.xml><?xml version="1.0" encoding="utf-8"?>
<p:tagLst xmlns:p="http://schemas.openxmlformats.org/presentationml/2006/main">
  <p:tag name="PA" val="v5.2.8"/>
</p:tagLst>
</file>

<file path=ppt/tags/tag17.xml><?xml version="1.0" encoding="utf-8"?>
<p:tagLst xmlns:p="http://schemas.openxmlformats.org/presentationml/2006/main">
  <p:tag name="PA" val="v5.2.8"/>
</p:tagLst>
</file>

<file path=ppt/tags/tag18.xml><?xml version="1.0" encoding="utf-8"?>
<p:tagLst xmlns:p="http://schemas.openxmlformats.org/presentationml/2006/main">
  <p:tag name="PA" val="v5.2.8"/>
</p:tagLst>
</file>

<file path=ppt/tags/tag19.xml><?xml version="1.0" encoding="utf-8"?>
<p:tagLst xmlns:p="http://schemas.openxmlformats.org/presentationml/2006/main">
  <p:tag name="PA" val="v5.2.8"/>
</p:tagLst>
</file>

<file path=ppt/tags/tag2.xml><?xml version="1.0" encoding="utf-8"?>
<p:tagLst xmlns:p="http://schemas.openxmlformats.org/presentationml/2006/main">
  <p:tag name="PA" val="v5.2.8"/>
</p:tagLst>
</file>

<file path=ppt/tags/tag20.xml><?xml version="1.0" encoding="utf-8"?>
<p:tagLst xmlns:p="http://schemas.openxmlformats.org/presentationml/2006/main">
  <p:tag name="PA" val="v5.2.8"/>
</p:tagLst>
</file>

<file path=ppt/tags/tag21.xml><?xml version="1.0" encoding="utf-8"?>
<p:tagLst xmlns:p="http://schemas.openxmlformats.org/presentationml/2006/main">
  <p:tag name="PA" val="v5.2.8"/>
</p:tagLst>
</file>

<file path=ppt/tags/tag22.xml><?xml version="1.0" encoding="utf-8"?>
<p:tagLst xmlns:p="http://schemas.openxmlformats.org/presentationml/2006/main">
  <p:tag name="PA" val="v5.2.8"/>
</p:tagLst>
</file>

<file path=ppt/tags/tag23.xml><?xml version="1.0" encoding="utf-8"?>
<p:tagLst xmlns:p="http://schemas.openxmlformats.org/presentationml/2006/main">
  <p:tag name="PA" val="v5.2.8"/>
</p:tagLst>
</file>

<file path=ppt/tags/tag24.xml><?xml version="1.0" encoding="utf-8"?>
<p:tagLst xmlns:p="http://schemas.openxmlformats.org/presentationml/2006/main">
  <p:tag name="PA" val="v5.2.8"/>
</p:tagLst>
</file>

<file path=ppt/tags/tag25.xml><?xml version="1.0" encoding="utf-8"?>
<p:tagLst xmlns:p="http://schemas.openxmlformats.org/presentationml/2006/main">
  <p:tag name="PA" val="v5.2.8"/>
</p:tagLst>
</file>

<file path=ppt/tags/tag26.xml><?xml version="1.0" encoding="utf-8"?>
<p:tagLst xmlns:p="http://schemas.openxmlformats.org/presentationml/2006/main">
  <p:tag name="PA" val="v5.2.8"/>
</p:tagLst>
</file>

<file path=ppt/tags/tag27.xml><?xml version="1.0" encoding="utf-8"?>
<p:tagLst xmlns:p="http://schemas.openxmlformats.org/presentationml/2006/main">
  <p:tag name="PA" val="v5.2.8"/>
</p:tagLst>
</file>

<file path=ppt/tags/tag28.xml><?xml version="1.0" encoding="utf-8"?>
<p:tagLst xmlns:p="http://schemas.openxmlformats.org/presentationml/2006/main">
  <p:tag name="PA" val="v5.2.8"/>
</p:tagLst>
</file>

<file path=ppt/tags/tag29.xml><?xml version="1.0" encoding="utf-8"?>
<p:tagLst xmlns:p="http://schemas.openxmlformats.org/presentationml/2006/main">
  <p:tag name="PA" val="v5.2.8"/>
</p:tagLst>
</file>

<file path=ppt/tags/tag3.xml><?xml version="1.0" encoding="utf-8"?>
<p:tagLst xmlns:p="http://schemas.openxmlformats.org/presentationml/2006/main">
  <p:tag name="PA" val="v5.2.8"/>
</p:tagLst>
</file>

<file path=ppt/tags/tag30.xml><?xml version="1.0" encoding="utf-8"?>
<p:tagLst xmlns:p="http://schemas.openxmlformats.org/presentationml/2006/main">
  <p:tag name="PA" val="v5.2.8"/>
</p:tagLst>
</file>

<file path=ppt/tags/tag31.xml><?xml version="1.0" encoding="utf-8"?>
<p:tagLst xmlns:p="http://schemas.openxmlformats.org/presentationml/2006/main">
  <p:tag name="PA" val="v5.2.8"/>
</p:tagLst>
</file>

<file path=ppt/tags/tag32.xml><?xml version="1.0" encoding="utf-8"?>
<p:tagLst xmlns:p="http://schemas.openxmlformats.org/presentationml/2006/main">
  <p:tag name="PA" val="v5.2.8"/>
</p:tagLst>
</file>

<file path=ppt/tags/tag33.xml><?xml version="1.0" encoding="utf-8"?>
<p:tagLst xmlns:p="http://schemas.openxmlformats.org/presentationml/2006/main">
  <p:tag name="PA" val="v5.2.8"/>
</p:tagLst>
</file>

<file path=ppt/tags/tag34.xml><?xml version="1.0" encoding="utf-8"?>
<p:tagLst xmlns:p="http://schemas.openxmlformats.org/presentationml/2006/main">
  <p:tag name="PA" val="v5.2.8"/>
</p:tagLst>
</file>

<file path=ppt/tags/tag35.xml><?xml version="1.0" encoding="utf-8"?>
<p:tagLst xmlns:p="http://schemas.openxmlformats.org/presentationml/2006/main">
  <p:tag name="PA" val="v5.2.8"/>
</p:tagLst>
</file>

<file path=ppt/tags/tag36.xml><?xml version="1.0" encoding="utf-8"?>
<p:tagLst xmlns:p="http://schemas.openxmlformats.org/presentationml/2006/main">
  <p:tag name="PA" val="v5.2.8"/>
</p:tagLst>
</file>

<file path=ppt/tags/tag37.xml><?xml version="1.0" encoding="utf-8"?>
<p:tagLst xmlns:p="http://schemas.openxmlformats.org/presentationml/2006/main">
  <p:tag name="PA" val="v5.2.8"/>
</p:tagLst>
</file>

<file path=ppt/tags/tag38.xml><?xml version="1.0" encoding="utf-8"?>
<p:tagLst xmlns:p="http://schemas.openxmlformats.org/presentationml/2006/main">
  <p:tag name="PA" val="v5.2.8"/>
</p:tagLst>
</file>

<file path=ppt/tags/tag39.xml><?xml version="1.0" encoding="utf-8"?>
<p:tagLst xmlns:p="http://schemas.openxmlformats.org/presentationml/2006/main">
  <p:tag name="PA" val="v5.2.8"/>
</p:tagLst>
</file>

<file path=ppt/tags/tag4.xml><?xml version="1.0" encoding="utf-8"?>
<p:tagLst xmlns:p="http://schemas.openxmlformats.org/presentationml/2006/main">
  <p:tag name="PA" val="v5.2.8"/>
</p:tagLst>
</file>

<file path=ppt/tags/tag40.xml><?xml version="1.0" encoding="utf-8"?>
<p:tagLst xmlns:p="http://schemas.openxmlformats.org/presentationml/2006/main">
  <p:tag name="PA" val="v5.2.5"/>
</p:tagLst>
</file>

<file path=ppt/tags/tag41.xml><?xml version="1.0" encoding="utf-8"?>
<p:tagLst xmlns:p="http://schemas.openxmlformats.org/presentationml/2006/main">
  <p:tag name="PA" val="v5.2.8"/>
</p:tagLst>
</file>

<file path=ppt/tags/tag42.xml><?xml version="1.0" encoding="utf-8"?>
<p:tagLst xmlns:p="http://schemas.openxmlformats.org/presentationml/2006/main">
  <p:tag name="PA" val="v5.2.8"/>
</p:tagLst>
</file>

<file path=ppt/tags/tag43.xml><?xml version="1.0" encoding="utf-8"?>
<p:tagLst xmlns:p="http://schemas.openxmlformats.org/presentationml/2006/main">
  <p:tag name="PA" val="v5.2.8"/>
</p:tagLst>
</file>

<file path=ppt/tags/tag44.xml><?xml version="1.0" encoding="utf-8"?>
<p:tagLst xmlns:p="http://schemas.openxmlformats.org/presentationml/2006/main">
  <p:tag name="PA" val="v5.2.8"/>
</p:tagLst>
</file>

<file path=ppt/tags/tag45.xml><?xml version="1.0" encoding="utf-8"?>
<p:tagLst xmlns:p="http://schemas.openxmlformats.org/presentationml/2006/main">
  <p:tag name="PA" val="v5.2.8"/>
</p:tagLst>
</file>

<file path=ppt/tags/tag46.xml><?xml version="1.0" encoding="utf-8"?>
<p:tagLst xmlns:p="http://schemas.openxmlformats.org/presentationml/2006/main">
  <p:tag name="PA" val="v5.2.8"/>
</p:tagLst>
</file>

<file path=ppt/tags/tag47.xml><?xml version="1.0" encoding="utf-8"?>
<p:tagLst xmlns:p="http://schemas.openxmlformats.org/presentationml/2006/main">
  <p:tag name="PA" val="v5.2.8"/>
</p:tagLst>
</file>

<file path=ppt/tags/tag48.xml><?xml version="1.0" encoding="utf-8"?>
<p:tagLst xmlns:p="http://schemas.openxmlformats.org/presentationml/2006/main">
  <p:tag name="PA" val="v5.2.8"/>
</p:tagLst>
</file>

<file path=ppt/tags/tag49.xml><?xml version="1.0" encoding="utf-8"?>
<p:tagLst xmlns:p="http://schemas.openxmlformats.org/presentationml/2006/main">
  <p:tag name="PA" val="v5.2.8"/>
</p:tagLst>
</file>

<file path=ppt/tags/tag5.xml><?xml version="1.0" encoding="utf-8"?>
<p:tagLst xmlns:p="http://schemas.openxmlformats.org/presentationml/2006/main">
  <p:tag name="PA" val="v5.2.8"/>
</p:tagLst>
</file>

<file path=ppt/tags/tag50.xml><?xml version="1.0" encoding="utf-8"?>
<p:tagLst xmlns:p="http://schemas.openxmlformats.org/presentationml/2006/main">
  <p:tag name="PA" val="v5.2.8"/>
</p:tagLst>
</file>

<file path=ppt/tags/tag51.xml><?xml version="1.0" encoding="utf-8"?>
<p:tagLst xmlns:p="http://schemas.openxmlformats.org/presentationml/2006/main">
  <p:tag name="PA" val="v5.2.8"/>
</p:tagLst>
</file>

<file path=ppt/tags/tag52.xml><?xml version="1.0" encoding="utf-8"?>
<p:tagLst xmlns:p="http://schemas.openxmlformats.org/presentationml/2006/main">
  <p:tag name="PA" val="v5.2.8"/>
</p:tagLst>
</file>

<file path=ppt/tags/tag53.xml><?xml version="1.0" encoding="utf-8"?>
<p:tagLst xmlns:p="http://schemas.openxmlformats.org/presentationml/2006/main">
  <p:tag name="PA" val="v5.2.8"/>
</p:tagLst>
</file>

<file path=ppt/tags/tag54.xml><?xml version="1.0" encoding="utf-8"?>
<p:tagLst xmlns:p="http://schemas.openxmlformats.org/presentationml/2006/main">
  <p:tag name="PA" val="v5.2.8"/>
</p:tagLst>
</file>

<file path=ppt/tags/tag55.xml><?xml version="1.0" encoding="utf-8"?>
<p:tagLst xmlns:p="http://schemas.openxmlformats.org/presentationml/2006/main">
  <p:tag name="PA" val="v5.2.8"/>
</p:tagLst>
</file>

<file path=ppt/tags/tag56.xml><?xml version="1.0" encoding="utf-8"?>
<p:tagLst xmlns:p="http://schemas.openxmlformats.org/presentationml/2006/main">
  <p:tag name="PA" val="v5.2.8"/>
</p:tagLst>
</file>

<file path=ppt/tags/tag57.xml><?xml version="1.0" encoding="utf-8"?>
<p:tagLst xmlns:p="http://schemas.openxmlformats.org/presentationml/2006/main">
  <p:tag name="PA" val="v5.2.8"/>
</p:tagLst>
</file>

<file path=ppt/tags/tag58.xml><?xml version="1.0" encoding="utf-8"?>
<p:tagLst xmlns:p="http://schemas.openxmlformats.org/presentationml/2006/main">
  <p:tag name="PA" val="v5.2.8"/>
</p:tagLst>
</file>

<file path=ppt/tags/tag59.xml><?xml version="1.0" encoding="utf-8"?>
<p:tagLst xmlns:p="http://schemas.openxmlformats.org/presentationml/2006/main">
  <p:tag name="PA" val="v5.2.8"/>
</p:tagLst>
</file>

<file path=ppt/tags/tag6.xml><?xml version="1.0" encoding="utf-8"?>
<p:tagLst xmlns:p="http://schemas.openxmlformats.org/presentationml/2006/main">
  <p:tag name="PA" val="v5.2.8"/>
</p:tagLst>
</file>

<file path=ppt/tags/tag60.xml><?xml version="1.0" encoding="utf-8"?>
<p:tagLst xmlns:p="http://schemas.openxmlformats.org/presentationml/2006/main">
  <p:tag name="PA" val="v5.2.8"/>
</p:tagLst>
</file>

<file path=ppt/tags/tag61.xml><?xml version="1.0" encoding="utf-8"?>
<p:tagLst xmlns:p="http://schemas.openxmlformats.org/presentationml/2006/main">
  <p:tag name="PA" val="v5.2.8"/>
</p:tagLst>
</file>

<file path=ppt/tags/tag62.xml><?xml version="1.0" encoding="utf-8"?>
<p:tagLst xmlns:p="http://schemas.openxmlformats.org/presentationml/2006/main">
  <p:tag name="PA" val="v5.2.5"/>
</p:tagLst>
</file>

<file path=ppt/tags/tag63.xml><?xml version="1.0" encoding="utf-8"?>
<p:tagLst xmlns:p="http://schemas.openxmlformats.org/presentationml/2006/main">
  <p:tag name="PA" val="v5.2.8"/>
</p:tagLst>
</file>

<file path=ppt/tags/tag64.xml><?xml version="1.0" encoding="utf-8"?>
<p:tagLst xmlns:p="http://schemas.openxmlformats.org/presentationml/2006/main">
  <p:tag name="COMMONDATA" val="eyJoZGlkIjoiMDM0ODg5MDRhMTZiOWQ2ZWU0ZTk2Y2NhM2M0MGM1NGMifQ=="/>
</p:tagLst>
</file>

<file path=ppt/tags/tag7.xml><?xml version="1.0" encoding="utf-8"?>
<p:tagLst xmlns:p="http://schemas.openxmlformats.org/presentationml/2006/main">
  <p:tag name="PA" val="v5.2.8"/>
</p:tagLst>
</file>

<file path=ppt/tags/tag8.xml><?xml version="1.0" encoding="utf-8"?>
<p:tagLst xmlns:p="http://schemas.openxmlformats.org/presentationml/2006/main">
  <p:tag name="PA" val="v5.2.8"/>
</p:tagLst>
</file>

<file path=ppt/tags/tag9.xml><?xml version="1.0" encoding="utf-8"?>
<p:tagLst xmlns:p="http://schemas.openxmlformats.org/presentationml/2006/main">
  <p:tag name="PA" val="v5.2.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3ipfe3g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2146</Words>
  <Application>WPS 演示</Application>
  <PresentationFormat>宽屏</PresentationFormat>
  <Paragraphs>354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素材来源网站当图网-www.99ppt.com</dc:title>
  <dc:creator>素材来源网站当图网-www.99ppt.com</dc:creator>
  <dc:description>素材来源网站当图网-www.99ppt.com</dc:description>
  <dc:subject>素材来源网站当图网-www.99ppt.com</dc:subject>
  <cp:lastModifiedBy>微小笑</cp:lastModifiedBy>
  <cp:revision>84</cp:revision>
  <dcterms:created xsi:type="dcterms:W3CDTF">2020-10-17T23:34:00Z</dcterms:created>
  <dcterms:modified xsi:type="dcterms:W3CDTF">2022-06-22T07:33:08Z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09D54BBCB01741FBBD20F288FAA68025</vt:lpwstr>
  </property>
</Properties>
</file>